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258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59" r:id="rId18"/>
    <p:sldId id="260" r:id="rId19"/>
    <p:sldId id="261" r:id="rId20"/>
    <p:sldId id="310" r:id="rId21"/>
    <p:sldId id="262" r:id="rId22"/>
    <p:sldId id="311" r:id="rId23"/>
    <p:sldId id="263" r:id="rId24"/>
    <p:sldId id="312" r:id="rId25"/>
    <p:sldId id="313" r:id="rId26"/>
    <p:sldId id="314" r:id="rId27"/>
    <p:sldId id="315" r:id="rId28"/>
    <p:sldId id="264" r:id="rId29"/>
    <p:sldId id="265" r:id="rId30"/>
    <p:sldId id="316" r:id="rId31"/>
    <p:sldId id="266" r:id="rId32"/>
    <p:sldId id="317" r:id="rId33"/>
    <p:sldId id="318" r:id="rId34"/>
    <p:sldId id="319" r:id="rId35"/>
    <p:sldId id="320" r:id="rId36"/>
    <p:sldId id="267" r:id="rId37"/>
    <p:sldId id="268" r:id="rId38"/>
    <p:sldId id="269" r:id="rId39"/>
    <p:sldId id="321" r:id="rId40"/>
    <p:sldId id="270" r:id="rId41"/>
    <p:sldId id="322" r:id="rId42"/>
    <p:sldId id="323" r:id="rId43"/>
    <p:sldId id="324" r:id="rId44"/>
    <p:sldId id="325" r:id="rId45"/>
    <p:sldId id="271" r:id="rId46"/>
    <p:sldId id="326" r:id="rId47"/>
    <p:sldId id="327" r:id="rId48"/>
    <p:sldId id="272" r:id="rId49"/>
    <p:sldId id="273" r:id="rId50"/>
    <p:sldId id="328" r:id="rId51"/>
    <p:sldId id="274" r:id="rId52"/>
    <p:sldId id="329" r:id="rId53"/>
    <p:sldId id="330" r:id="rId54"/>
    <p:sldId id="331" r:id="rId55"/>
    <p:sldId id="275" r:id="rId56"/>
    <p:sldId id="332" r:id="rId57"/>
    <p:sldId id="276" r:id="rId58"/>
    <p:sldId id="333" r:id="rId59"/>
    <p:sldId id="277" r:id="rId60"/>
    <p:sldId id="334" r:id="rId61"/>
    <p:sldId id="278" r:id="rId62"/>
    <p:sldId id="279" r:id="rId63"/>
    <p:sldId id="280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281" r:id="rId77"/>
    <p:sldId id="347" r:id="rId78"/>
    <p:sldId id="282" r:id="rId79"/>
    <p:sldId id="348" r:id="rId80"/>
    <p:sldId id="349" r:id="rId81"/>
    <p:sldId id="350" r:id="rId82"/>
    <p:sldId id="351" r:id="rId83"/>
    <p:sldId id="352" r:id="rId84"/>
    <p:sldId id="283" r:id="rId85"/>
    <p:sldId id="353" r:id="rId86"/>
    <p:sldId id="284" r:id="rId87"/>
    <p:sldId id="354" r:id="rId88"/>
    <p:sldId id="355" r:id="rId89"/>
    <p:sldId id="356" r:id="rId90"/>
    <p:sldId id="368" r:id="rId91"/>
    <p:sldId id="369" r:id="rId92"/>
    <p:sldId id="357" r:id="rId93"/>
    <p:sldId id="285" r:id="rId94"/>
    <p:sldId id="286" r:id="rId95"/>
    <p:sldId id="358" r:id="rId96"/>
    <p:sldId id="359" r:id="rId97"/>
    <p:sldId id="360" r:id="rId98"/>
    <p:sldId id="287" r:id="rId99"/>
    <p:sldId id="361" r:id="rId100"/>
    <p:sldId id="362" r:id="rId101"/>
    <p:sldId id="363" r:id="rId102"/>
    <p:sldId id="288" r:id="rId103"/>
    <p:sldId id="364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1454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4" Type="http://schemas.openxmlformats.org/officeDocument/2006/relationships/image" Target="../media/image7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5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image" Target="../media/image170.wmf"/><Relationship Id="rId7" Type="http://schemas.openxmlformats.org/officeDocument/2006/relationships/image" Target="../media/image174.wmf"/><Relationship Id="rId2" Type="http://schemas.openxmlformats.org/officeDocument/2006/relationships/image" Target="../media/image3.wmf"/><Relationship Id="rId1" Type="http://schemas.openxmlformats.org/officeDocument/2006/relationships/image" Target="../media/image169.wmf"/><Relationship Id="rId6" Type="http://schemas.openxmlformats.org/officeDocument/2006/relationships/image" Target="../media/image173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4" Type="http://schemas.openxmlformats.org/officeDocument/2006/relationships/image" Target="../media/image18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2.wmf"/><Relationship Id="rId1" Type="http://schemas.openxmlformats.org/officeDocument/2006/relationships/image" Target="../media/image184.wmf"/><Relationship Id="rId4" Type="http://schemas.openxmlformats.org/officeDocument/2006/relationships/image" Target="../media/image190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9219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20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221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922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225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226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83F9928-38F3-4458-9435-0ACF16B9FAD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E24C3-4CDA-4384-BE7C-0EE68FD79EA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491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CB1D-4FC1-4BE8-9880-D08B5FD6CBA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64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FCE5E0-8DB7-4E5E-96D0-26ABACE7D85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371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BA6093-1672-4DEA-8BD8-5D3480457BA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8463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7D7DB6-888D-4725-A0F8-55CCEFDDFEFE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489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F00256-ECBF-4305-B50F-A2A14F06FE9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979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C098E-4C89-499B-893D-FF99D83B19B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137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CD59F-7BB3-4474-8CB1-79F88AD3005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266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7FAC9A-20A7-43A7-B304-AE70BCDF3D7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777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E2144-B6BF-4097-AD0D-4B164370796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326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>
                <a:latin typeface="Arial" panose="020B0604020202020204" pitchFamily="34" charset="0"/>
              </a:endParaRPr>
            </a:p>
          </p:txBody>
        </p:sp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endParaRPr lang="en-US" altLang="zh-TW"/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820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3A6597CC-0D9A-464A-BA8C-03BEDF889AF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7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63.bin"/><Relationship Id="rId10" Type="http://schemas.openxmlformats.org/officeDocument/2006/relationships/image" Target="../media/image188.wmf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165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9.bin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82.wmf"/><Relationship Id="rId11" Type="http://schemas.openxmlformats.org/officeDocument/2006/relationships/image" Target="../media/image190.wmf"/><Relationship Id="rId5" Type="http://schemas.openxmlformats.org/officeDocument/2006/relationships/oleObject" Target="../embeddings/oleObject167.bin"/><Relationship Id="rId10" Type="http://schemas.openxmlformats.org/officeDocument/2006/relationships/oleObject" Target="../embeddings/oleObject170.bin"/><Relationship Id="rId4" Type="http://schemas.openxmlformats.org/officeDocument/2006/relationships/image" Target="../media/image184.wmf"/><Relationship Id="rId9" Type="http://schemas.openxmlformats.org/officeDocument/2006/relationships/image" Target="../media/image189.w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92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19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2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29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9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8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5.wmf"/><Relationship Id="rId11" Type="http://schemas.openxmlformats.org/officeDocument/2006/relationships/image" Target="../media/image67.wmf"/><Relationship Id="rId5" Type="http://schemas.openxmlformats.org/officeDocument/2006/relationships/oleObject" Target="../embeddings/oleObject54.bin"/><Relationship Id="rId15" Type="http://schemas.openxmlformats.org/officeDocument/2006/relationships/image" Target="../media/image69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6.bin"/><Relationship Id="rId14" Type="http://schemas.openxmlformats.org/officeDocument/2006/relationships/oleObject" Target="../embeddings/oleObject5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65.bin"/><Relationship Id="rId18" Type="http://schemas.openxmlformats.org/officeDocument/2006/relationships/oleObject" Target="../embeddings/oleObject69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7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74.wmf"/><Relationship Id="rId19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3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7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77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86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9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9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97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99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0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0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1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8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0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2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2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2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28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3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32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35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39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4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4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43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45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4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52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image" Target="../media/image158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55.wmf"/><Relationship Id="rId11" Type="http://schemas.openxmlformats.org/officeDocument/2006/relationships/image" Target="../media/image157.wmf"/><Relationship Id="rId5" Type="http://schemas.openxmlformats.org/officeDocument/2006/relationships/oleObject" Target="../embeddings/oleObject133.bin"/><Relationship Id="rId10" Type="http://schemas.openxmlformats.org/officeDocument/2006/relationships/oleObject" Target="../embeddings/oleObject136.bin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35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59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6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6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6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65.w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w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150.bin"/><Relationship Id="rId18" Type="http://schemas.openxmlformats.org/officeDocument/2006/relationships/image" Target="../media/image175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12" Type="http://schemas.openxmlformats.org/officeDocument/2006/relationships/image" Target="../media/image172.wmf"/><Relationship Id="rId17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6.bin"/><Relationship Id="rId15" Type="http://schemas.openxmlformats.org/officeDocument/2006/relationships/oleObject" Target="../embeddings/oleObject151.bin"/><Relationship Id="rId10" Type="http://schemas.openxmlformats.org/officeDocument/2006/relationships/image" Target="../media/image171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7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176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78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82.wmf"/><Relationship Id="rId9" Type="http://schemas.openxmlformats.org/officeDocument/2006/relationships/image" Target="../media/image18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Digital Image Processing</a:t>
            </a:r>
            <a:endParaRPr lang="zh-TW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Chapter 5: Image Restoration and Reconstruction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770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Erlang (Gamma) noise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The PDF of Erlang noise,            ,       is a positive integer, </a:t>
            </a:r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/>
              <a:t>Mean:</a:t>
            </a:r>
          </a:p>
          <a:p>
            <a:pPr lvl="1">
              <a:lnSpc>
                <a:spcPct val="90000"/>
              </a:lnSpc>
            </a:pP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/>
              <a:t>Variance:</a:t>
            </a:r>
          </a:p>
          <a:p>
            <a:pPr lvl="1">
              <a:lnSpc>
                <a:spcPct val="90000"/>
              </a:lnSpc>
            </a:pPr>
            <a:endParaRPr lang="en-US" altLang="zh-TW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700338" y="3087688"/>
          <a:ext cx="51181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方程式" r:id="rId3" imgW="1892160" imgH="660240" progId="Equation.3">
                  <p:embed/>
                </p:oleObj>
              </mc:Choice>
              <mc:Fallback>
                <p:oleObj name="方程式" r:id="rId3" imgW="1892160" imgH="660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087688"/>
                        <a:ext cx="5118100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4224338" y="4818063"/>
          <a:ext cx="1033462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9" name="方程式" r:id="rId5" imgW="380880" imgH="393480" progId="Equation.3">
                  <p:embed/>
                </p:oleObj>
              </mc:Choice>
              <mc:Fallback>
                <p:oleObj name="方程式" r:id="rId5" imgW="3808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4818063"/>
                        <a:ext cx="1033462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4244975" y="5754688"/>
          <a:ext cx="147955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0" name="方程式" r:id="rId7" imgW="545760" imgH="393480" progId="Equation.3">
                  <p:embed/>
                </p:oleObj>
              </mc:Choice>
              <mc:Fallback>
                <p:oleObj name="方程式" r:id="rId7" imgW="5457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5754688"/>
                        <a:ext cx="147955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6227763" y="2276475"/>
          <a:ext cx="9636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方程式" r:id="rId9" imgW="355320" imgH="177480" progId="Equation.3">
                  <p:embed/>
                </p:oleObj>
              </mc:Choice>
              <mc:Fallback>
                <p:oleObj name="方程式" r:id="rId9" imgW="35532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276475"/>
                        <a:ext cx="96361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8"/>
          <p:cNvGraphicFramePr>
            <a:graphicFrameLocks noChangeAspect="1"/>
          </p:cNvGraphicFramePr>
          <p:nvPr/>
        </p:nvGraphicFramePr>
        <p:xfrm>
          <a:off x="7740650" y="2276475"/>
          <a:ext cx="34448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方程式" r:id="rId11" imgW="126720" imgH="177480" progId="Equation.3">
                  <p:embed/>
                </p:oleObj>
              </mc:Choice>
              <mc:Fallback>
                <p:oleObj name="方程式" r:id="rId11" imgW="126720" imgH="177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276475"/>
                        <a:ext cx="34448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Computation</a:t>
            </a:r>
          </a:p>
        </p:txBody>
      </p:sp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3059113" y="2349500"/>
          <a:ext cx="30829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8" name="方程式" r:id="rId3" imgW="1257120" imgH="444240" progId="Equation.3">
                  <p:embed/>
                </p:oleObj>
              </mc:Choice>
              <mc:Fallback>
                <p:oleObj name="方程式" r:id="rId3" imgW="125712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349500"/>
                        <a:ext cx="3082925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3132138" y="4581525"/>
          <a:ext cx="46085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9" name="方程式" r:id="rId5" imgW="1879560" imgH="469800" progId="Equation.3">
                  <p:embed/>
                </p:oleObj>
              </mc:Choice>
              <mc:Fallback>
                <p:oleObj name="方程式" r:id="rId5" imgW="1879560" imgH="46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581525"/>
                        <a:ext cx="4608512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3059113" y="3500438"/>
          <a:ext cx="3579812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0" name="方程式" r:id="rId7" imgW="1460160" imgH="444240" progId="Equation.3">
                  <p:embed/>
                </p:oleObj>
              </mc:Choice>
              <mc:Fallback>
                <p:oleObj name="方程式" r:id="rId7" imgW="1460160" imgH="444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500438"/>
                        <a:ext cx="3579812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3132138" y="5876925"/>
          <a:ext cx="30829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1" name="方程式" r:id="rId9" imgW="1257120" imgH="279360" progId="Equation.3">
                  <p:embed/>
                </p:oleObj>
              </mc:Choice>
              <mc:Fallback>
                <p:oleObj name="方程式" r:id="rId9" imgW="1257120" imgH="2793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876925"/>
                        <a:ext cx="30829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Algorithm</a:t>
            </a:r>
          </a:p>
          <a:p>
            <a:pPr lvl="1"/>
            <a:r>
              <a:rPr lang="en-US" altLang="zh-TW"/>
              <a:t>1: Specify an initial value of</a:t>
            </a:r>
          </a:p>
          <a:p>
            <a:pPr lvl="1"/>
            <a:r>
              <a:rPr lang="en-US" altLang="zh-TW"/>
              <a:t>2: Compute</a:t>
            </a:r>
          </a:p>
          <a:p>
            <a:pPr lvl="1"/>
            <a:r>
              <a:rPr lang="en-US" altLang="zh-TW"/>
              <a:t>3: Stop if                        is satisfied; otherwise return to Step 2 after increasing      if                          or 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decreasing        if                  .</a:t>
            </a:r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3995738" y="3105150"/>
          <a:ext cx="21177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8" name="方程式" r:id="rId3" imgW="863280" imgH="279360" progId="Equation.3">
                  <p:embed/>
                </p:oleObj>
              </mc:Choice>
              <mc:Fallback>
                <p:oleObj name="方程式" r:id="rId3" imgW="86328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105150"/>
                        <a:ext cx="21177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 noChangeAspect="1"/>
          </p:cNvGraphicFramePr>
          <p:nvPr/>
        </p:nvGraphicFramePr>
        <p:xfrm>
          <a:off x="4211638" y="4941888"/>
          <a:ext cx="3111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9" name="方程式" r:id="rId5" imgW="126720" imgH="164880" progId="Equation.3">
                  <p:embed/>
                </p:oleObj>
              </mc:Choice>
              <mc:Fallback>
                <p:oleObj name="方程式" r:id="rId5" imgW="126720" imgH="1648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941888"/>
                        <a:ext cx="3111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3995738" y="4076700"/>
          <a:ext cx="3111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0" name="方程式" r:id="rId7" imgW="126720" imgH="164880" progId="Equation.3">
                  <p:embed/>
                </p:oleObj>
              </mc:Choice>
              <mc:Fallback>
                <p:oleObj name="方程式" r:id="rId7" imgW="12672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76700"/>
                        <a:ext cx="3111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5191125" y="3968750"/>
          <a:ext cx="21177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1" name="方程式" r:id="rId8" imgW="863280" imgH="279360" progId="Equation.3">
                  <p:embed/>
                </p:oleObj>
              </mc:Choice>
              <mc:Fallback>
                <p:oleObj name="方程式" r:id="rId8" imgW="863280" imgH="2793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25" y="3968750"/>
                        <a:ext cx="21177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2" name="Object 8"/>
          <p:cNvGraphicFramePr>
            <a:graphicFrameLocks noChangeAspect="1"/>
          </p:cNvGraphicFramePr>
          <p:nvPr/>
        </p:nvGraphicFramePr>
        <p:xfrm>
          <a:off x="5292725" y="4797425"/>
          <a:ext cx="21177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2" name="方程式" r:id="rId10" imgW="863280" imgH="279360" progId="Equation.3">
                  <p:embed/>
                </p:oleObj>
              </mc:Choice>
              <mc:Fallback>
                <p:oleObj name="方程式" r:id="rId10" imgW="86328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797425"/>
                        <a:ext cx="21177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2813"/>
            <a:ext cx="91440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Geometric Mean </a:t>
            </a:r>
            <a:r>
              <a:rPr lang="en-US" altLang="zh-TW" dirty="0" err="1"/>
              <a:t>FIlter</a:t>
            </a:r>
            <a:endParaRPr lang="en-US" altLang="zh-TW" dirty="0"/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1331913" y="2420938"/>
          <a:ext cx="7405687" cy="324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8" name="方程式" r:id="rId3" imgW="3022560" imgH="1320480" progId="Equation.3">
                  <p:embed/>
                </p:oleObj>
              </mc:Choice>
              <mc:Fallback>
                <p:oleObj name="方程式" r:id="rId3" imgW="3022560" imgH="1320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7405687" cy="324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5.1</a:t>
                </a:r>
              </a:p>
              <a:p>
                <a:r>
                  <a:rPr lang="en-US" altLang="zh-TW" sz="2400" dirty="0" smtClean="0"/>
                  <a:t>The white bars in the test pattern shown are 7 pixels wide and 210 pixels high. The separation between bars is 17 pixels. What would this image look like after application of</a:t>
                </a:r>
              </a:p>
              <a:p>
                <a:r>
                  <a:rPr lang="en-US" altLang="zh-TW" sz="2400" dirty="0" smtClean="0"/>
                  <a:t>(a)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r>
                  <a:rPr lang="en-US" altLang="zh-TW" sz="2400" dirty="0" smtClean="0"/>
                  <a:t>(b)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r>
                  <a:rPr lang="en-US" altLang="zh-TW" sz="2400" dirty="0" smtClean="0"/>
                  <a:t>(c)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17" t="-1185" r="-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4771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5.1</a:t>
                </a:r>
              </a:p>
              <a:p>
                <a:r>
                  <a:rPr lang="en-US" altLang="zh-TW" sz="2400" dirty="0" smtClean="0"/>
                  <a:t>The white bars in the test pattern shown are 7 pixels wide and 210 pixels high. The separation between bars is 17 pixels. What would this image look like after application of</a:t>
                </a:r>
              </a:p>
              <a:p>
                <a:r>
                  <a:rPr lang="en-US" altLang="zh-TW" sz="2400" dirty="0" smtClean="0"/>
                  <a:t>(a)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r>
                  <a:rPr lang="en-US" altLang="zh-TW" sz="2400" dirty="0" smtClean="0"/>
                  <a:t>(b)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r>
                  <a:rPr lang="en-US" altLang="zh-TW" sz="2400" dirty="0" smtClean="0"/>
                  <a:t>(c) A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altLang="zh-TW" sz="2400" dirty="0" smtClean="0"/>
                  <a:t> arithmetic mean filter?</a:t>
                </a:r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17" t="-1185" r="-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0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770139"/>
          </a:xfrm>
        </p:spPr>
        <p:txBody>
          <a:bodyPr/>
          <a:lstStyle/>
          <a:p>
            <a:r>
              <a:rPr lang="en-US" altLang="zh-TW" sz="2400" dirty="0" smtClean="0"/>
              <a:t>5.1 continued</a:t>
            </a:r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636912"/>
            <a:ext cx="3632076" cy="36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 smtClean="0"/>
              <a:t>5.3</a:t>
            </a:r>
          </a:p>
          <a:p>
            <a:r>
              <a:rPr lang="en-US" altLang="zh-TW" sz="2400" dirty="0" smtClean="0"/>
              <a:t>Repeat Problem 5.1 using a harmonic mean filter.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4537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5.5</a:t>
                </a:r>
              </a:p>
              <a:p>
                <a:r>
                  <a:rPr lang="en-US" altLang="zh-TW" sz="2400" dirty="0" smtClean="0"/>
                  <a:t>Repeat Problem 5.1 using a </a:t>
                </a:r>
                <a:r>
                  <a:rPr lang="en-US" altLang="zh-TW" sz="2400" dirty="0" err="1" smtClean="0"/>
                  <a:t>contraharmonic</a:t>
                </a:r>
                <a:r>
                  <a:rPr lang="en-US" altLang="zh-TW" sz="2400" dirty="0" smtClean="0"/>
                  <a:t> mean filter with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TW" sz="2400" dirty="0" smtClean="0"/>
                  <a:t>.</a:t>
                </a: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17" t="-1185" r="-7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6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 smtClean="0"/>
              <a:t>5.7</a:t>
            </a:r>
          </a:p>
          <a:p>
            <a:r>
              <a:rPr lang="en-US" altLang="zh-TW" sz="2400" dirty="0" smtClean="0"/>
              <a:t>Repeat Problem 5.1 using a max mean filter.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687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r>
              <a:rPr lang="en-US" altLang="zh-TW"/>
              <a:t>Exponential noise</a:t>
            </a:r>
          </a:p>
          <a:p>
            <a:pPr lvl="1"/>
            <a:r>
              <a:rPr lang="en-US" altLang="zh-TW"/>
              <a:t>The PDF of exponential noise,            , 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Mean: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Variance:</a:t>
            </a:r>
          </a:p>
          <a:p>
            <a:pPr lvl="1"/>
            <a:endParaRPr lang="en-US" altLang="zh-TW"/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3181350" y="3327400"/>
          <a:ext cx="4156075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方程式" r:id="rId3" imgW="1536480" imgH="482400" progId="Equation.3">
                  <p:embed/>
                </p:oleObj>
              </mc:Choice>
              <mc:Fallback>
                <p:oleObj name="方程式" r:id="rId3" imgW="15364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3327400"/>
                        <a:ext cx="4156075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4224338" y="4818063"/>
          <a:ext cx="1033462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8" name="方程式" r:id="rId5" imgW="380880" imgH="393480" progId="Equation.3">
                  <p:embed/>
                </p:oleObj>
              </mc:Choice>
              <mc:Fallback>
                <p:oleObj name="方程式" r:id="rId5" imgW="38088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4818063"/>
                        <a:ext cx="1033462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4244975" y="5754688"/>
          <a:ext cx="147955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方程式" r:id="rId7" imgW="545760" imgH="393480" progId="Equation.3">
                  <p:embed/>
                </p:oleObj>
              </mc:Choice>
              <mc:Fallback>
                <p:oleObj name="方程式" r:id="rId7" imgW="54576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5754688"/>
                        <a:ext cx="147955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7064375" y="2303463"/>
          <a:ext cx="96361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方程式" r:id="rId9" imgW="355320" imgH="177480" progId="Equation.3">
                  <p:embed/>
                </p:oleObj>
              </mc:Choice>
              <mc:Fallback>
                <p:oleObj name="方程式" r:id="rId9" imgW="355320" imgH="177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2303463"/>
                        <a:ext cx="96361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5.10</a:t>
                </a:r>
              </a:p>
              <a:p>
                <a:r>
                  <a:rPr lang="en-US" altLang="zh-TW" sz="2400" dirty="0" smtClean="0"/>
                  <a:t>In answering the following, refer to the </a:t>
                </a:r>
                <a:r>
                  <a:rPr lang="en-US" altLang="zh-TW" sz="2400" dirty="0" err="1" smtClean="0"/>
                  <a:t>contraharmonic</a:t>
                </a:r>
                <a:r>
                  <a:rPr lang="en-US" altLang="zh-TW" sz="2400" dirty="0" smtClean="0"/>
                  <a:t> filter in Eq. (5-26):</a:t>
                </a:r>
              </a:p>
              <a:p>
                <a:r>
                  <a:rPr lang="en-US" altLang="zh-TW" sz="2400" dirty="0" smtClean="0"/>
                  <a:t>(a) Explain why the filter is effective in eliminating pepper noise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 smtClean="0"/>
                  <a:t> is positive.</a:t>
                </a:r>
              </a:p>
              <a:p>
                <a:r>
                  <a:rPr lang="en-US" altLang="zh-TW" sz="2400" dirty="0" smtClean="0"/>
                  <a:t>(c) Explain why the filter gives poor results (such as the results in Fig. 5.9) when the wrong polarity is chosen for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 smtClean="0"/>
                  <a:t>.</a:t>
                </a:r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17" t="-1185" r="-13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1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 smtClean="0"/>
              <a:t>5.13 </a:t>
            </a:r>
          </a:p>
          <a:p>
            <a:r>
              <a:rPr lang="en-US" altLang="zh-TW" sz="2400" dirty="0" smtClean="0"/>
              <a:t>With reference to the </a:t>
            </a:r>
            <a:r>
              <a:rPr lang="en-US" altLang="zh-TW" sz="2400" dirty="0" err="1" smtClean="0"/>
              <a:t>bandreject</a:t>
            </a:r>
            <a:r>
              <a:rPr lang="en-US" altLang="zh-TW" sz="2400" dirty="0" smtClean="0"/>
              <a:t> filter transfer functions in Table 4.7, obtain equations for the transfer functions of:</a:t>
            </a:r>
          </a:p>
          <a:p>
            <a:r>
              <a:rPr lang="en-US" altLang="zh-TW" sz="2400" dirty="0" smtClean="0"/>
              <a:t>(b) A Gaussian </a:t>
            </a:r>
            <a:r>
              <a:rPr lang="en-US" altLang="zh-TW" sz="2400" dirty="0" err="1" smtClean="0"/>
              <a:t>bandpass</a:t>
            </a:r>
            <a:r>
              <a:rPr lang="en-US" altLang="zh-TW" sz="2400" dirty="0" smtClean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41503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 smtClean="0"/>
              <a:t>5.14 </a:t>
            </a:r>
          </a:p>
          <a:p>
            <a:r>
              <a:rPr lang="en-US" altLang="zh-TW" sz="2400" dirty="0" smtClean="0"/>
              <a:t>With reference to Eq. (5-33), obtain equations for:</a:t>
            </a:r>
          </a:p>
          <a:p>
            <a:r>
              <a:rPr lang="en-US" altLang="zh-TW" sz="2400" dirty="0" smtClean="0"/>
              <a:t>(a) An ideal notch filter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6175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5030788"/>
              </a:xfrm>
            </p:spPr>
            <p:txBody>
              <a:bodyPr/>
              <a:lstStyle/>
              <a:p>
                <a:r>
                  <a:rPr lang="en-US" altLang="zh-TW" sz="2400" dirty="0" smtClean="0"/>
                  <a:t>5.19 </a:t>
                </a:r>
              </a:p>
              <a:p>
                <a:r>
                  <a:rPr lang="en-US" altLang="zh-TW" sz="2400" dirty="0" smtClean="0"/>
                  <a:t>A linear, space invariant system has the impulse response</a:t>
                </a:r>
              </a:p>
              <a:p>
                <a:pPr/>
                <a:r>
                  <a:rPr lang="en-US" altLang="zh-TW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dirty="0" smtClean="0"/>
                  <a:t> are constants,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 smtClean="0"/>
                  <a:t> are discrete quantities. Answer the following, assuming negligible noise in each case.</a:t>
                </a:r>
              </a:p>
              <a:p>
                <a:r>
                  <a:rPr lang="en-US" altLang="zh-TW" sz="2400" dirty="0" smtClean="0"/>
                  <a:t>(a) What is the system transfer function in the frequency domain?</a:t>
                </a:r>
              </a:p>
              <a:p>
                <a:r>
                  <a:rPr lang="en-US" altLang="zh-TW" sz="2400" dirty="0" smtClean="0"/>
                  <a:t>(b) What would the spatial domain system response be to a constant input,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sz="2400" dirty="0" smtClean="0"/>
                  <a:t>?</a:t>
                </a:r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5030788"/>
              </a:xfrm>
              <a:blipFill>
                <a:blip r:embed="rId2"/>
                <a:stretch>
                  <a:fillRect l="-417" t="-970" r="-2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5030788"/>
              </a:xfrm>
            </p:spPr>
            <p:txBody>
              <a:bodyPr/>
              <a:lstStyle/>
              <a:p>
                <a:r>
                  <a:rPr lang="en-US" altLang="zh-TW" sz="2400" dirty="0" smtClean="0"/>
                  <a:t>5.21 </a:t>
                </a:r>
              </a:p>
              <a:p>
                <a:r>
                  <a:rPr lang="en-US" altLang="zh-TW" sz="2400" dirty="0" smtClean="0"/>
                  <a:t>Consider a linear, position invariant image degradation system with impulse response</a:t>
                </a:r>
              </a:p>
              <a:p>
                <a:r>
                  <a:rPr lang="en-US" altLang="zh-TW" sz="24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endParaRPr lang="en-US" altLang="zh-TW" sz="2400" dirty="0" smtClean="0"/>
              </a:p>
              <a:p>
                <a:r>
                  <a:rPr lang="en-US" altLang="zh-TW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 smtClean="0"/>
                  <a:t> are continuous variable. Suppose that the input to the system is a binary image consisting of a white vertical line of infinitesimal width located 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 smtClean="0"/>
                  <a:t>, on a black background. Such an image can be modeled as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. Assume negligible noise and use Eq. (5-61) to find the output image,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.</a:t>
                </a:r>
                <a:endParaRPr lang="en-US" altLang="zh-TW" sz="2400" dirty="0"/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5030788"/>
              </a:xfrm>
              <a:blipFill>
                <a:blip r:embed="rId2"/>
                <a:stretch>
                  <a:fillRect l="-417" t="-970" r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626124"/>
              </a:xfrm>
            </p:spPr>
            <p:txBody>
              <a:bodyPr/>
              <a:lstStyle/>
              <a:p>
                <a:r>
                  <a:rPr lang="en-US" altLang="zh-TW" sz="2400" dirty="0" smtClean="0"/>
                  <a:t>5.25</a:t>
                </a:r>
              </a:p>
              <a:p>
                <a:r>
                  <a:rPr lang="en-US" altLang="zh-TW" sz="2400" dirty="0" smtClean="0"/>
                  <a:t>During acquisition, and image undergoes uniform linear motion in the vertical direction for a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. The direction of motion then switches to the horizontal direction for a time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. Assuming that the time it takes the image to change directions is negligible, and that shutter opening and closing times are negligible also, give an expression for the blurring function,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.</a:t>
                </a:r>
              </a:p>
            </p:txBody>
          </p:sp>
        </mc:Choice>
        <mc:Fallback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626124"/>
              </a:xfrm>
              <a:blipFill>
                <a:blip r:embed="rId2"/>
                <a:stretch>
                  <a:fillRect l="-417" t="-1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r>
              <a:rPr lang="en-US" altLang="zh-TW"/>
              <a:t>Uniform noise</a:t>
            </a:r>
          </a:p>
          <a:p>
            <a:pPr lvl="1"/>
            <a:r>
              <a:rPr lang="en-US" altLang="zh-TW"/>
              <a:t>The PDF of uniform noise, 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Mean: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Variance: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2992438" y="3157538"/>
          <a:ext cx="45339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方程式" r:id="rId3" imgW="1676160" imgH="609480" progId="Equation.3">
                  <p:embed/>
                </p:oleObj>
              </mc:Choice>
              <mc:Fallback>
                <p:oleObj name="方程式" r:id="rId3" imgW="1676160" imgH="609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438" y="3157538"/>
                        <a:ext cx="45339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5"/>
          <p:cNvGraphicFramePr>
            <a:graphicFrameLocks noChangeAspect="1"/>
          </p:cNvGraphicFramePr>
          <p:nvPr/>
        </p:nvGraphicFramePr>
        <p:xfrm>
          <a:off x="3933825" y="4818063"/>
          <a:ext cx="1616075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5" name="方程式" r:id="rId5" imgW="596880" imgH="393480" progId="Equation.3">
                  <p:embed/>
                </p:oleObj>
              </mc:Choice>
              <mc:Fallback>
                <p:oleObj name="方程式" r:id="rId5" imgW="5968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4818063"/>
                        <a:ext cx="1616075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3814763" y="5721350"/>
          <a:ext cx="23399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方程式" r:id="rId7" imgW="863280" imgH="419040" progId="Equation.3">
                  <p:embed/>
                </p:oleObj>
              </mc:Choice>
              <mc:Fallback>
                <p:oleObj name="方程式" r:id="rId7" imgW="86328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3" y="5721350"/>
                        <a:ext cx="2339975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r>
              <a:rPr lang="en-US" altLang="zh-TW"/>
              <a:t>Impulse (salt-and-pepper) noise</a:t>
            </a:r>
          </a:p>
          <a:p>
            <a:pPr lvl="1"/>
            <a:r>
              <a:rPr lang="en-US" altLang="zh-TW"/>
              <a:t>The PDF of (bipolar) impulse noise, 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          : gray-level     will appear as a light dot, while level     will appear like a dark dot</a:t>
            </a:r>
          </a:p>
          <a:p>
            <a:pPr lvl="1"/>
            <a:r>
              <a:rPr lang="en-US" altLang="zh-TW"/>
              <a:t>Unipolar: either        or         is zero</a:t>
            </a:r>
          </a:p>
          <a:p>
            <a:pPr lvl="1"/>
            <a:endParaRPr lang="en-US" altLang="zh-TW"/>
          </a:p>
          <a:p>
            <a:endParaRPr lang="en-US" altLang="zh-TW"/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3317875" y="2997200"/>
          <a:ext cx="3881438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6" name="方程式" r:id="rId3" imgW="1434960" imgH="711000" progId="Equation.3">
                  <p:embed/>
                </p:oleObj>
              </mc:Choice>
              <mc:Fallback>
                <p:oleObj name="方程式" r:id="rId3" imgW="143496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2997200"/>
                        <a:ext cx="3881438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2339975" y="5038725"/>
          <a:ext cx="9636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7" name="方程式" r:id="rId5" imgW="355320" imgH="177480" progId="Equation.3">
                  <p:embed/>
                </p:oleObj>
              </mc:Choice>
              <mc:Fallback>
                <p:oleObj name="方程式" r:id="rId5" imgW="35532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038725"/>
                        <a:ext cx="9636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292725" y="5111750"/>
          <a:ext cx="34448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" name="方程式" r:id="rId7" imgW="126720" imgH="177480" progId="Equation.3">
                  <p:embed/>
                </p:oleObj>
              </mc:Choice>
              <mc:Fallback>
                <p:oleObj name="方程式" r:id="rId7" imgW="1267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111750"/>
                        <a:ext cx="34448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3" name="Object 7"/>
          <p:cNvGraphicFramePr>
            <a:graphicFrameLocks noChangeAspect="1"/>
          </p:cNvGraphicFramePr>
          <p:nvPr/>
        </p:nvGraphicFramePr>
        <p:xfrm>
          <a:off x="5580063" y="5575300"/>
          <a:ext cx="3444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9" name="方程式" r:id="rId9" imgW="126720" imgH="139680" progId="Equation.3">
                  <p:embed/>
                </p:oleObj>
              </mc:Choice>
              <mc:Fallback>
                <p:oleObj name="方程式" r:id="rId9" imgW="126720" imgH="139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575300"/>
                        <a:ext cx="3444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8"/>
          <p:cNvGraphicFramePr>
            <a:graphicFrameLocks noChangeAspect="1"/>
          </p:cNvGraphicFramePr>
          <p:nvPr/>
        </p:nvGraphicFramePr>
        <p:xfrm>
          <a:off x="4881563" y="6270625"/>
          <a:ext cx="4826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0" name="方程式" r:id="rId11" imgW="177480" imgH="228600" progId="Equation.3">
                  <p:embed/>
                </p:oleObj>
              </mc:Choice>
              <mc:Fallback>
                <p:oleObj name="方程式" r:id="rId11" imgW="1774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563" y="6270625"/>
                        <a:ext cx="4826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Object 9"/>
          <p:cNvGraphicFramePr>
            <a:graphicFrameLocks noChangeAspect="1"/>
          </p:cNvGraphicFramePr>
          <p:nvPr/>
        </p:nvGraphicFramePr>
        <p:xfrm>
          <a:off x="6084888" y="6270625"/>
          <a:ext cx="4476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1" name="方程式" r:id="rId13" imgW="164880" imgH="228600" progId="Equation.3">
                  <p:embed/>
                </p:oleObj>
              </mc:Choice>
              <mc:Fallback>
                <p:oleObj name="方程式" r:id="rId13" imgW="16488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6270625"/>
                        <a:ext cx="44767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Usually, for an 8-bit image,     =0 (black) and      =255 (white)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4284663" y="2205038"/>
          <a:ext cx="3444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方程式" r:id="rId3" imgW="126720" imgH="177480" progId="Equation.3">
                  <p:embed/>
                </p:oleObj>
              </mc:Choice>
              <mc:Fallback>
                <p:oleObj name="方程式" r:id="rId3" imgW="12672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205038"/>
                        <a:ext cx="3444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6732588" y="1901825"/>
          <a:ext cx="3444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方程式" r:id="rId5" imgW="126720" imgH="139680" progId="Equation.3">
                  <p:embed/>
                </p:oleObj>
              </mc:Choice>
              <mc:Fallback>
                <p:oleObj name="方程式" r:id="rId5" imgW="126720" imgH="139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901825"/>
                        <a:ext cx="3444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Modeling</a:t>
            </a:r>
          </a:p>
          <a:p>
            <a:pPr lvl="1"/>
            <a:r>
              <a:rPr lang="en-US" altLang="zh-TW"/>
              <a:t>Gaussian</a:t>
            </a:r>
          </a:p>
          <a:p>
            <a:pPr lvl="2"/>
            <a:r>
              <a:rPr lang="en-US" altLang="zh-TW"/>
              <a:t>Electronic circuit noise, sensor noise due to poor illumination and/or high temperature</a:t>
            </a:r>
          </a:p>
          <a:p>
            <a:pPr lvl="1"/>
            <a:r>
              <a:rPr lang="en-US" altLang="zh-TW"/>
              <a:t>Rayleigh</a:t>
            </a:r>
          </a:p>
          <a:p>
            <a:pPr lvl="2"/>
            <a:r>
              <a:rPr lang="en-US" altLang="zh-TW"/>
              <a:t>Range imaging</a:t>
            </a:r>
          </a:p>
          <a:p>
            <a:pPr lvl="1"/>
            <a:r>
              <a:rPr lang="en-US" altLang="zh-TW"/>
              <a:t>Exponential and gamma</a:t>
            </a:r>
          </a:p>
          <a:p>
            <a:pPr lvl="2"/>
            <a:r>
              <a:rPr lang="en-US" altLang="zh-TW"/>
              <a:t>Laser imaging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Impulse</a:t>
            </a:r>
          </a:p>
          <a:p>
            <a:pPr lvl="2"/>
            <a:r>
              <a:rPr lang="en-US" altLang="zh-TW"/>
              <a:t>Quick transients, such as faulty switching</a:t>
            </a:r>
          </a:p>
          <a:p>
            <a:pPr lvl="1"/>
            <a:r>
              <a:rPr lang="en-US" altLang="zh-TW"/>
              <a:t>Uniform</a:t>
            </a:r>
          </a:p>
          <a:p>
            <a:pPr lvl="2"/>
            <a:r>
              <a:rPr lang="en-US" altLang="zh-TW"/>
              <a:t>Least descriptive</a:t>
            </a:r>
          </a:p>
          <a:p>
            <a:pPr lvl="2"/>
            <a:r>
              <a:rPr lang="en-US" altLang="zh-TW"/>
              <a:t>Basis for numerous random number generators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4897437" cy="475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722563"/>
            <a:ext cx="24479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8913"/>
            <a:ext cx="7885112" cy="6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6688"/>
            <a:ext cx="7777163" cy="65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A Model of the Image Degradation/Restoration Process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2363"/>
            <a:ext cx="9144000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Periodic noise</a:t>
            </a:r>
          </a:p>
          <a:p>
            <a:pPr lvl="1"/>
            <a:r>
              <a:rPr lang="en-US" altLang="zh-TW"/>
              <a:t>Arises typically from electrical or electromechanical interference</a:t>
            </a:r>
          </a:p>
          <a:p>
            <a:pPr lvl="1"/>
            <a:r>
              <a:rPr lang="en-US" altLang="zh-TW"/>
              <a:t>Reduced significantly via frequency domain filtering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44831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082675"/>
            <a:ext cx="2438400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Estimation of noise parameters</a:t>
            </a:r>
          </a:p>
          <a:p>
            <a:pPr lvl="1"/>
            <a:r>
              <a:rPr lang="en-US" altLang="zh-TW"/>
              <a:t>Inspection of the Fourier spectrum</a:t>
            </a:r>
          </a:p>
          <a:p>
            <a:pPr lvl="1"/>
            <a:r>
              <a:rPr lang="en-US" altLang="zh-TW"/>
              <a:t>Small patches of reasonably constant gray level</a:t>
            </a:r>
          </a:p>
          <a:p>
            <a:pPr lvl="2"/>
            <a:r>
              <a:rPr lang="en-US" altLang="zh-TW"/>
              <a:t>For example, 150*20 vertical strips</a:t>
            </a:r>
          </a:p>
          <a:p>
            <a:pPr lvl="2"/>
            <a:r>
              <a:rPr lang="en-US" altLang="zh-TW"/>
              <a:t>Calculate     ,       ,        ,       from</a:t>
            </a:r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3995738" y="4076700"/>
          <a:ext cx="4127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" name="方程式" r:id="rId3" imgW="152280" imgH="164880" progId="Equation.3">
                  <p:embed/>
                </p:oleObj>
              </mc:Choice>
              <mc:Fallback>
                <p:oleObj name="方程式" r:id="rId3" imgW="15228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76700"/>
                        <a:ext cx="4127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4664075" y="4076700"/>
          <a:ext cx="4127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4076700"/>
                        <a:ext cx="4127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5524500" y="4076700"/>
          <a:ext cx="3429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" name="方程式" r:id="rId7" imgW="126720" imgH="139680" progId="Equation.3">
                  <p:embed/>
                </p:oleObj>
              </mc:Choice>
              <mc:Fallback>
                <p:oleObj name="方程式" r:id="rId7" imgW="126720" imgH="139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076700"/>
                        <a:ext cx="3429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6300788" y="3959225"/>
          <a:ext cx="3429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" name="方程式" r:id="rId9" imgW="126720" imgH="177480" progId="Equation.3">
                  <p:embed/>
                </p:oleObj>
              </mc:Choice>
              <mc:Fallback>
                <p:oleObj name="方程式" r:id="rId9" imgW="12672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959225"/>
                        <a:ext cx="3429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3340100" y="4567238"/>
          <a:ext cx="2579688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0" name="方程式" r:id="rId11" imgW="952200" imgH="431640" progId="Equation.3">
                  <p:embed/>
                </p:oleObj>
              </mc:Choice>
              <mc:Fallback>
                <p:oleObj name="方程式" r:id="rId11" imgW="952200" imgH="431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4567238"/>
                        <a:ext cx="2579688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9"/>
          <p:cNvGraphicFramePr>
            <a:graphicFrameLocks noChangeAspect="1"/>
          </p:cNvGraphicFramePr>
          <p:nvPr/>
        </p:nvGraphicFramePr>
        <p:xfrm>
          <a:off x="3059113" y="5726113"/>
          <a:ext cx="39211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1" name="方程式" r:id="rId13" imgW="1447560" imgH="431640" progId="Equation.3">
                  <p:embed/>
                </p:oleObj>
              </mc:Choice>
              <mc:Fallback>
                <p:oleObj name="方程式" r:id="rId13" imgW="1447560" imgH="431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726113"/>
                        <a:ext cx="392112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922463"/>
            <a:ext cx="9109075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Restoration in the Presence of Noise Only-Spatial Filtering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Degradation</a:t>
            </a:r>
          </a:p>
          <a:p>
            <a:pPr lvl="1"/>
            <a:r>
              <a:rPr lang="en-US" altLang="zh-TW"/>
              <a:t>Spatial domain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Frequency domain</a:t>
            </a:r>
          </a:p>
          <a:p>
            <a:pPr lvl="1"/>
            <a:endParaRPr lang="en-US" altLang="zh-TW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955925" y="2924175"/>
          <a:ext cx="43624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方程式" r:id="rId3" imgW="1612800" imgH="203040" progId="Equation.3">
                  <p:embed/>
                </p:oleObj>
              </mc:Choice>
              <mc:Fallback>
                <p:oleObj name="方程式" r:id="rId3" imgW="16128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2924175"/>
                        <a:ext cx="436245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886075" y="4365625"/>
          <a:ext cx="43624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方程式" r:id="rId5" imgW="1612800" imgH="203040" progId="Equation.3">
                  <p:embed/>
                </p:oleObj>
              </mc:Choice>
              <mc:Fallback>
                <p:oleObj name="方程式" r:id="rId5" imgW="16128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4365625"/>
                        <a:ext cx="436245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Mean filters</a:t>
            </a:r>
          </a:p>
          <a:p>
            <a:pPr lvl="1"/>
            <a:r>
              <a:rPr lang="en-US" altLang="zh-TW"/>
              <a:t>Arithmetic mean filter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Geometric mean filter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2784475" y="2851150"/>
          <a:ext cx="409257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方程式" r:id="rId3" imgW="1511280" imgH="457200" progId="Equation.3">
                  <p:embed/>
                </p:oleObj>
              </mc:Choice>
              <mc:Fallback>
                <p:oleObj name="方程式" r:id="rId3" imgW="15112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851150"/>
                        <a:ext cx="4092575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2774950" y="4576763"/>
          <a:ext cx="4230688" cy="166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方程式" r:id="rId5" imgW="1562040" imgH="622080" progId="Equation.3">
                  <p:embed/>
                </p:oleObj>
              </mc:Choice>
              <mc:Fallback>
                <p:oleObj name="方程式" r:id="rId5" imgW="1562040" imgH="622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4576763"/>
                        <a:ext cx="4230688" cy="166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Harmonic mean filter</a:t>
            </a:r>
          </a:p>
          <a:p>
            <a:pPr lvl="2"/>
            <a:r>
              <a:rPr lang="en-US" altLang="zh-TW"/>
              <a:t>Works well for salt noise, but fails fpr pepper noise</a:t>
            </a: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2771775" y="3348038"/>
          <a:ext cx="385127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方程式" r:id="rId3" imgW="1422360" imgH="647640" progId="Equation.3">
                  <p:embed/>
                </p:oleObj>
              </mc:Choice>
              <mc:Fallback>
                <p:oleObj name="方程式" r:id="rId3" imgW="1422360" imgH="647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348038"/>
                        <a:ext cx="385127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Contraharmonic mean filter</a:t>
            </a:r>
          </a:p>
          <a:p>
            <a:pPr lvl="2"/>
            <a:r>
              <a:rPr lang="en-US" altLang="zh-TW"/>
              <a:t>             : eliminates pepper noise</a:t>
            </a:r>
          </a:p>
          <a:p>
            <a:pPr lvl="2"/>
            <a:r>
              <a:rPr lang="en-US" altLang="zh-TW"/>
              <a:t>             : eliminates salt noise</a:t>
            </a:r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2781300" y="3397250"/>
          <a:ext cx="40227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方程式" r:id="rId3" imgW="1485720" imgH="736560" progId="Equation.3">
                  <p:embed/>
                </p:oleObj>
              </mc:Choice>
              <mc:Fallback>
                <p:oleObj name="方程式" r:id="rId3" imgW="1485720" imgH="736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3397250"/>
                        <a:ext cx="4022725" cy="197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2771775" y="2235200"/>
          <a:ext cx="1028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5" name="方程式" r:id="rId5" imgW="380880" imgH="203040" progId="Equation.3">
                  <p:embed/>
                </p:oleObj>
              </mc:Choice>
              <mc:Fallback>
                <p:oleObj name="方程式" r:id="rId5" imgW="3808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35200"/>
                        <a:ext cx="10287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2751138" y="2708275"/>
          <a:ext cx="1028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6" name="方程式" r:id="rId7" imgW="380880" imgH="203040" progId="Equation.3">
                  <p:embed/>
                </p:oleObj>
              </mc:Choice>
              <mc:Fallback>
                <p:oleObj name="方程式" r:id="rId7" imgW="3808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2708275"/>
                        <a:ext cx="10287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2238"/>
            <a:ext cx="8569325" cy="660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513"/>
            <a:ext cx="8893175" cy="677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Degradation</a:t>
            </a:r>
          </a:p>
          <a:p>
            <a:pPr lvl="1"/>
            <a:r>
              <a:rPr lang="en-US" altLang="zh-TW"/>
              <a:t>Degradation function H</a:t>
            </a:r>
          </a:p>
          <a:p>
            <a:pPr lvl="1"/>
            <a:r>
              <a:rPr lang="en-US" altLang="zh-TW"/>
              <a:t>Additive noise</a:t>
            </a:r>
          </a:p>
          <a:p>
            <a:pPr lvl="1"/>
            <a:r>
              <a:rPr lang="en-US" altLang="zh-TW"/>
              <a:t>Spatial domain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Frequency domain</a:t>
            </a: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4559300" y="2809875"/>
          <a:ext cx="12366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2" name="方程式" r:id="rId3" imgW="457200" imgH="203040" progId="Equation.3">
                  <p:embed/>
                </p:oleObj>
              </mc:Choice>
              <mc:Fallback>
                <p:oleObj name="方程式" r:id="rId3" imgW="4572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2809875"/>
                        <a:ext cx="12366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2268538" y="3889375"/>
          <a:ext cx="57372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3" name="方程式" r:id="rId5" imgW="2120760" imgH="203040" progId="Equation.3">
                  <p:embed/>
                </p:oleObj>
              </mc:Choice>
              <mc:Fallback>
                <p:oleObj name="方程式" r:id="rId5" imgW="21207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889375"/>
                        <a:ext cx="57372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2268538" y="5300663"/>
          <a:ext cx="55991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4" name="方程式" r:id="rId7" imgW="2070000" imgH="203040" progId="Equation.3">
                  <p:embed/>
                </p:oleObj>
              </mc:Choice>
              <mc:Fallback>
                <p:oleObj name="方程式" r:id="rId7" imgW="207000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300663"/>
                        <a:ext cx="559911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Usage</a:t>
            </a:r>
          </a:p>
          <a:p>
            <a:pPr lvl="1"/>
            <a:r>
              <a:rPr lang="en-US" altLang="zh-TW"/>
              <a:t>Arithmetic and geometric mean filters: suited for Gaussian or uniform noise</a:t>
            </a:r>
          </a:p>
          <a:p>
            <a:pPr lvl="1"/>
            <a:r>
              <a:rPr lang="en-US" altLang="zh-TW"/>
              <a:t>Contraharmonic filters: suited for impulse noise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825"/>
            <a:ext cx="9144000" cy="35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Order-statistics filters</a:t>
            </a:r>
          </a:p>
          <a:p>
            <a:pPr lvl="1"/>
            <a:r>
              <a:rPr lang="en-US" altLang="zh-TW"/>
              <a:t>Median filter</a:t>
            </a:r>
          </a:p>
          <a:p>
            <a:pPr lvl="2"/>
            <a:r>
              <a:rPr lang="en-US" altLang="zh-TW"/>
              <a:t>Effective in the presence of both bipolar and unipolar impulse noise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2828925" y="3789363"/>
          <a:ext cx="4264025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name="方程式" r:id="rId3" imgW="1574640" imgH="342720" progId="Equation.3">
                  <p:embed/>
                </p:oleObj>
              </mc:Choice>
              <mc:Fallback>
                <p:oleObj name="方程式" r:id="rId3" imgW="157464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3789363"/>
                        <a:ext cx="4264025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Max and min filters</a:t>
            </a:r>
          </a:p>
          <a:p>
            <a:pPr lvl="2"/>
            <a:r>
              <a:rPr lang="en-US" altLang="zh-TW"/>
              <a:t>max filters reduce pepper noise</a:t>
            </a:r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2"/>
            <a:r>
              <a:rPr lang="en-US" altLang="zh-TW"/>
              <a:t>min filters salt noise</a:t>
            </a: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3125788" y="2797175"/>
          <a:ext cx="39878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方程式" r:id="rId3" imgW="1473120" imgH="342720" progId="Equation.3">
                  <p:embed/>
                </p:oleObj>
              </mc:Choice>
              <mc:Fallback>
                <p:oleObj name="方程式" r:id="rId3" imgW="147312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2797175"/>
                        <a:ext cx="39878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3132138" y="4597400"/>
          <a:ext cx="39878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方程式" r:id="rId5" imgW="1473120" imgH="330120" progId="Equation.3">
                  <p:embed/>
                </p:oleObj>
              </mc:Choice>
              <mc:Fallback>
                <p:oleObj name="方程式" r:id="rId5" imgW="147312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597400"/>
                        <a:ext cx="39878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Midpoint filter</a:t>
            </a:r>
          </a:p>
          <a:p>
            <a:pPr lvl="2"/>
            <a:r>
              <a:rPr lang="en-US" altLang="zh-TW"/>
              <a:t>Works best for randomly distributed noise, like Gaussian or uniform noise</a:t>
            </a:r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1712913" y="3135313"/>
          <a:ext cx="7323137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方程式" r:id="rId3" imgW="2705040" imgH="431640" progId="Equation.3">
                  <p:embed/>
                </p:oleObj>
              </mc:Choice>
              <mc:Fallback>
                <p:oleObj name="方程式" r:id="rId3" imgW="27050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3135313"/>
                        <a:ext cx="7323137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Alpha-trimmed mean filter</a:t>
            </a:r>
          </a:p>
          <a:p>
            <a:pPr lvl="2"/>
            <a:r>
              <a:rPr lang="en-US" altLang="zh-TW"/>
              <a:t>Delete the d/2 lowest and the d/2 highest gray-level values</a:t>
            </a:r>
          </a:p>
          <a:p>
            <a:pPr lvl="2"/>
            <a:r>
              <a:rPr lang="en-US" altLang="zh-TW"/>
              <a:t>Useful in situations involving multiple types of noise, such as a combination of salt-and-pepper and Gaussian noise</a:t>
            </a:r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2987675" y="4365625"/>
          <a:ext cx="4846638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方程式" r:id="rId3" imgW="1790640" imgH="457200" progId="Equation.3">
                  <p:embed/>
                </p:oleObj>
              </mc:Choice>
              <mc:Fallback>
                <p:oleObj name="方程式" r:id="rId3" imgW="179064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365625"/>
                        <a:ext cx="4846638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2238"/>
            <a:ext cx="8569325" cy="66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9144000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0"/>
            <a:ext cx="48021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8" y="703263"/>
            <a:ext cx="1787525" cy="574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Adaptive, local noise reduction filter</a:t>
            </a:r>
          </a:p>
          <a:p>
            <a:pPr lvl="1"/>
            <a:r>
              <a:rPr lang="en-US" altLang="zh-TW"/>
              <a:t>If        is zero, return simply the value of </a:t>
            </a:r>
          </a:p>
          <a:p>
            <a:pPr lvl="1"/>
            <a:r>
              <a:rPr lang="en-US" altLang="zh-TW"/>
              <a:t>If               , return a value close to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If               , return the arithmetic mean value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2627313" y="2241550"/>
          <a:ext cx="5492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2" name="方程式" r:id="rId3" imgW="203040" imgH="253800" progId="Equation.3">
                  <p:embed/>
                </p:oleObj>
              </mc:Choice>
              <mc:Fallback>
                <p:oleObj name="方程式" r:id="rId3" imgW="20304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41550"/>
                        <a:ext cx="5492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2339975" y="3644900"/>
          <a:ext cx="1270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方程式" r:id="rId5" imgW="469800" imgH="203040" progId="Equation.3">
                  <p:embed/>
                </p:oleObj>
              </mc:Choice>
              <mc:Fallback>
                <p:oleObj name="方程式" r:id="rId5" imgW="4698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644900"/>
                        <a:ext cx="1270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2624138" y="3141663"/>
          <a:ext cx="144303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4" name="方程式" r:id="rId7" imgW="533160" imgH="253800" progId="Equation.3">
                  <p:embed/>
                </p:oleObj>
              </mc:Choice>
              <mc:Fallback>
                <p:oleObj name="方程式" r:id="rId7" imgW="5331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3141663"/>
                        <a:ext cx="1443037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2916238" y="2738438"/>
          <a:ext cx="1270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5" name="方程式" r:id="rId9" imgW="469800" imgH="203040" progId="Equation.3">
                  <p:embed/>
                </p:oleObj>
              </mc:Choice>
              <mc:Fallback>
                <p:oleObj name="方程式" r:id="rId9" imgW="4698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738438"/>
                        <a:ext cx="1270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2697163" y="4041775"/>
          <a:ext cx="144303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6" name="方程式" r:id="rId10" imgW="533160" imgH="253800" progId="Equation.3">
                  <p:embed/>
                </p:oleObj>
              </mc:Choice>
              <mc:Fallback>
                <p:oleObj name="方程式" r:id="rId10" imgW="53316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4041775"/>
                        <a:ext cx="1443037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4284663" y="4437063"/>
          <a:ext cx="5842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7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437063"/>
                        <a:ext cx="58420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Object 10"/>
          <p:cNvGraphicFramePr>
            <a:graphicFrameLocks noChangeAspect="1"/>
          </p:cNvGraphicFramePr>
          <p:nvPr/>
        </p:nvGraphicFramePr>
        <p:xfrm>
          <a:off x="2157413" y="5048250"/>
          <a:ext cx="6015037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方程式" r:id="rId14" imgW="2222280" imgH="469800" progId="Equation.3">
                  <p:embed/>
                </p:oleObj>
              </mc:Choice>
              <mc:Fallback>
                <p:oleObj name="方程式" r:id="rId14" imgW="2222280" imgH="46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5048250"/>
                        <a:ext cx="6015037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Restoration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914525" y="2706688"/>
          <a:ext cx="65262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方程式" r:id="rId3" imgW="2412720" imgH="241200" progId="Equation.3">
                  <p:embed/>
                </p:oleObj>
              </mc:Choice>
              <mc:Fallback>
                <p:oleObj name="方程式" r:id="rId3" imgW="24127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525" y="2706688"/>
                        <a:ext cx="65262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888"/>
            <a:ext cx="8604250" cy="666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25975"/>
          </a:xfrm>
        </p:spPr>
        <p:txBody>
          <a:bodyPr/>
          <a:lstStyle/>
          <a:p>
            <a:r>
              <a:rPr lang="en-US" altLang="zh-TW"/>
              <a:t>Adaptive median filter</a:t>
            </a:r>
          </a:p>
          <a:p>
            <a:pPr lvl="1"/>
            <a:r>
              <a:rPr lang="en-US" altLang="zh-TW"/>
              <a:t>         = minimum gray level value in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         = maximum gray level value in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         = median of gray levels in</a:t>
            </a:r>
          </a:p>
          <a:p>
            <a:pPr lvl="1"/>
            <a:r>
              <a:rPr lang="en-US" altLang="zh-TW"/>
              <a:t>         = gray level at coordinates</a:t>
            </a:r>
          </a:p>
          <a:p>
            <a:pPr lvl="1"/>
            <a:r>
              <a:rPr lang="en-US" altLang="zh-TW"/>
              <a:t>         = maximum allowed size of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2266950" y="2276475"/>
          <a:ext cx="7207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4" name="方程式" r:id="rId3" imgW="266400" imgH="215640" progId="Equation.3">
                  <p:embed/>
                </p:oleObj>
              </mc:Choice>
              <mc:Fallback>
                <p:oleObj name="方程式" r:id="rId3" imgW="266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2276475"/>
                        <a:ext cx="7207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2251075" y="3213100"/>
          <a:ext cx="755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5" name="方程式" r:id="rId5" imgW="279360" imgH="228600" progId="Equation.3">
                  <p:embed/>
                </p:oleObj>
              </mc:Choice>
              <mc:Fallback>
                <p:oleObj name="方程式" r:id="rId5" imgW="2793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3213100"/>
                        <a:ext cx="755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2251075" y="4133850"/>
          <a:ext cx="755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6" name="方程式" r:id="rId7" imgW="279360" imgH="228600" progId="Equation.3">
                  <p:embed/>
                </p:oleObj>
              </mc:Choice>
              <mc:Fallback>
                <p:oleObj name="方程式" r:id="rId7" imgW="2793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4133850"/>
                        <a:ext cx="755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298700" y="4564063"/>
          <a:ext cx="5492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7" name="方程式" r:id="rId9" imgW="203040" imgH="241200" progId="Equation.3">
                  <p:embed/>
                </p:oleObj>
              </mc:Choice>
              <mc:Fallback>
                <p:oleObj name="方程式" r:id="rId9" imgW="20304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4564063"/>
                        <a:ext cx="5492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8" name="Object 8"/>
          <p:cNvGraphicFramePr>
            <a:graphicFrameLocks noChangeAspect="1"/>
          </p:cNvGraphicFramePr>
          <p:nvPr/>
        </p:nvGraphicFramePr>
        <p:xfrm>
          <a:off x="2251075" y="5084763"/>
          <a:ext cx="7905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8" name="方程式" r:id="rId11" imgW="291960" imgH="228600" progId="Equation.3">
                  <p:embed/>
                </p:oleObj>
              </mc:Choice>
              <mc:Fallback>
                <p:oleObj name="方程式" r:id="rId11" imgW="29196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5084763"/>
                        <a:ext cx="79057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"/>
          <p:cNvGraphicFramePr>
            <a:graphicFrameLocks noChangeAspect="1"/>
          </p:cNvGraphicFramePr>
          <p:nvPr/>
        </p:nvGraphicFramePr>
        <p:xfrm>
          <a:off x="2411413" y="2852738"/>
          <a:ext cx="584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69" name="方程式" r:id="rId13" imgW="215640" imgH="241200" progId="Equation.3">
                  <p:embed/>
                </p:oleObj>
              </mc:Choice>
              <mc:Fallback>
                <p:oleObj name="方程式" r:id="rId13" imgW="2156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52738"/>
                        <a:ext cx="5842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"/>
          <p:cNvGraphicFramePr>
            <a:graphicFrameLocks noChangeAspect="1"/>
          </p:cNvGraphicFramePr>
          <p:nvPr/>
        </p:nvGraphicFramePr>
        <p:xfrm>
          <a:off x="7596188" y="4076700"/>
          <a:ext cx="5842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0" name="方程式" r:id="rId15" imgW="215640" imgH="241200" progId="Equation.3">
                  <p:embed/>
                </p:oleObj>
              </mc:Choice>
              <mc:Fallback>
                <p:oleObj name="方程式" r:id="rId15" imgW="21564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4076700"/>
                        <a:ext cx="58420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1" name="Object 11"/>
          <p:cNvGraphicFramePr>
            <a:graphicFrameLocks noChangeAspect="1"/>
          </p:cNvGraphicFramePr>
          <p:nvPr/>
        </p:nvGraphicFramePr>
        <p:xfrm>
          <a:off x="2411413" y="3716338"/>
          <a:ext cx="584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1" name="方程式" r:id="rId16" imgW="215640" imgH="241200" progId="Equation.3">
                  <p:embed/>
                </p:oleObj>
              </mc:Choice>
              <mc:Fallback>
                <p:oleObj name="方程式" r:id="rId16" imgW="215640" imgH="24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716338"/>
                        <a:ext cx="5842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12"/>
          <p:cNvGraphicFramePr>
            <a:graphicFrameLocks noChangeAspect="1"/>
          </p:cNvGraphicFramePr>
          <p:nvPr/>
        </p:nvGraphicFramePr>
        <p:xfrm>
          <a:off x="7885113" y="5084763"/>
          <a:ext cx="584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2" name="方程式" r:id="rId17" imgW="215640" imgH="241200" progId="Equation.3">
                  <p:embed/>
                </p:oleObj>
              </mc:Choice>
              <mc:Fallback>
                <p:oleObj name="方程式" r:id="rId17" imgW="215640" imgH="24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5084763"/>
                        <a:ext cx="5842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3" name="Object 13"/>
          <p:cNvGraphicFramePr>
            <a:graphicFrameLocks noChangeAspect="1"/>
          </p:cNvGraphicFramePr>
          <p:nvPr/>
        </p:nvGraphicFramePr>
        <p:xfrm>
          <a:off x="7678738" y="4611688"/>
          <a:ext cx="9969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3" name="方程式" r:id="rId18" imgW="368280" imgH="203040" progId="Equation.3">
                  <p:embed/>
                </p:oleObj>
              </mc:Choice>
              <mc:Fallback>
                <p:oleObj name="方程式" r:id="rId18" imgW="36828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8738" y="4611688"/>
                        <a:ext cx="9969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pPr lvl="1"/>
            <a:r>
              <a:rPr lang="en-US" altLang="zh-TW"/>
              <a:t>Algorithm:</a:t>
            </a:r>
          </a:p>
          <a:p>
            <a:pPr lvl="1"/>
            <a:r>
              <a:rPr lang="en-US" altLang="zh-TW"/>
              <a:t>Level A:  A1=</a:t>
            </a:r>
          </a:p>
          <a:p>
            <a:pPr lvl="1"/>
            <a:r>
              <a:rPr lang="en-US" altLang="zh-TW"/>
              <a:t>              A2=</a:t>
            </a:r>
          </a:p>
          <a:p>
            <a:pPr lvl="1"/>
            <a:r>
              <a:rPr lang="en-US" altLang="zh-TW"/>
              <a:t>              If A1&gt;0 AND A2&lt;0, Go to </a:t>
            </a:r>
          </a:p>
          <a:p>
            <a:pPr lvl="1"/>
            <a:r>
              <a:rPr lang="en-US" altLang="zh-TW"/>
              <a:t>                                          level B</a:t>
            </a:r>
          </a:p>
          <a:p>
            <a:pPr lvl="1"/>
            <a:r>
              <a:rPr lang="en-US" altLang="zh-TW"/>
              <a:t>              Else increase the window size</a:t>
            </a:r>
          </a:p>
          <a:p>
            <a:pPr lvl="1"/>
            <a:r>
              <a:rPr lang="en-US" altLang="zh-TW"/>
              <a:t>              If window size              </a:t>
            </a:r>
          </a:p>
          <a:p>
            <a:pPr lvl="1"/>
            <a:r>
              <a:rPr lang="en-US" altLang="zh-TW"/>
              <a:t>                                     repeat level A</a:t>
            </a:r>
          </a:p>
          <a:p>
            <a:pPr lvl="1"/>
            <a:r>
              <a:rPr lang="en-US" altLang="zh-TW"/>
              <a:t>              Else output</a:t>
            </a:r>
          </a:p>
          <a:p>
            <a:pPr lvl="1"/>
            <a:endParaRPr lang="en-US" altLang="zh-TW"/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4619625" y="2205038"/>
          <a:ext cx="17526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方程式" r:id="rId3" imgW="647640" imgH="228600" progId="Equation.3">
                  <p:embed/>
                </p:oleObj>
              </mc:Choice>
              <mc:Fallback>
                <p:oleObj name="方程式" r:id="rId3" imgW="6476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2205038"/>
                        <a:ext cx="17526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4602163" y="2636838"/>
          <a:ext cx="17875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3" name="方程式" r:id="rId5" imgW="660240" imgH="228600" progId="Equation.3">
                  <p:embed/>
                </p:oleObj>
              </mc:Choice>
              <mc:Fallback>
                <p:oleObj name="方程式" r:id="rId5" imgW="6602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3" y="2636838"/>
                        <a:ext cx="17875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6427788" y="4508500"/>
          <a:ext cx="110013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4" name="方程式" r:id="rId7" imgW="406080" imgH="228600" progId="Equation.3">
                  <p:embed/>
                </p:oleObj>
              </mc:Choice>
              <mc:Fallback>
                <p:oleObj name="方程式" r:id="rId7" imgW="40608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4508500"/>
                        <a:ext cx="110013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7"/>
          <p:cNvGraphicFramePr>
            <a:graphicFrameLocks noChangeAspect="1"/>
          </p:cNvGraphicFramePr>
          <p:nvPr/>
        </p:nvGraphicFramePr>
        <p:xfrm>
          <a:off x="5867400" y="5445125"/>
          <a:ext cx="7556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方程式" r:id="rId9" imgW="279360" imgH="228600" progId="Equation.3">
                  <p:embed/>
                </p:oleObj>
              </mc:Choice>
              <mc:Fallback>
                <p:oleObj name="方程式" r:id="rId9" imgW="2793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445125"/>
                        <a:ext cx="7556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Level B:  B1=</a:t>
            </a:r>
          </a:p>
          <a:p>
            <a:pPr lvl="1"/>
            <a:r>
              <a:rPr lang="en-US" altLang="zh-TW"/>
              <a:t>              B2=</a:t>
            </a:r>
          </a:p>
          <a:p>
            <a:pPr lvl="1"/>
            <a:r>
              <a:rPr lang="en-US" altLang="zh-TW"/>
              <a:t>              If B1&gt;0 AND B2&lt;0, output </a:t>
            </a:r>
          </a:p>
          <a:p>
            <a:pPr lvl="1"/>
            <a:r>
              <a:rPr lang="en-US" altLang="zh-TW"/>
              <a:t>              Else output</a:t>
            </a:r>
          </a:p>
          <a:p>
            <a:pPr lvl="1"/>
            <a:endParaRPr lang="zh-TW" altLang="en-US"/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4722813" y="1755775"/>
          <a:ext cx="15462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方程式" r:id="rId3" imgW="571320" imgH="241200" progId="Equation.3">
                  <p:embed/>
                </p:oleObj>
              </mc:Choice>
              <mc:Fallback>
                <p:oleObj name="方程式" r:id="rId3" imgW="5713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1755775"/>
                        <a:ext cx="1546225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4705350" y="2187575"/>
          <a:ext cx="15811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name="方程式" r:id="rId5" imgW="583920" imgH="241200" progId="Equation.3">
                  <p:embed/>
                </p:oleObj>
              </mc:Choice>
              <mc:Fallback>
                <p:oleObj name="方程式" r:id="rId5" imgW="5839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350" y="2187575"/>
                        <a:ext cx="1581150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4" name="Object 6"/>
          <p:cNvGraphicFramePr>
            <a:graphicFrameLocks noChangeAspect="1"/>
          </p:cNvGraphicFramePr>
          <p:nvPr/>
        </p:nvGraphicFramePr>
        <p:xfrm>
          <a:off x="8172450" y="2636838"/>
          <a:ext cx="5492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方程式" r:id="rId7" imgW="203040" imgH="241200" progId="Equation.3">
                  <p:embed/>
                </p:oleObj>
              </mc:Choice>
              <mc:Fallback>
                <p:oleObj name="方程式" r:id="rId7" imgW="20304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2636838"/>
                        <a:ext cx="549275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7"/>
          <p:cNvGraphicFramePr>
            <a:graphicFrameLocks noChangeAspect="1"/>
          </p:cNvGraphicFramePr>
          <p:nvPr/>
        </p:nvGraphicFramePr>
        <p:xfrm>
          <a:off x="5724525" y="3141663"/>
          <a:ext cx="7556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方程式" r:id="rId9" imgW="279360" imgH="228600" progId="Equation.3">
                  <p:embed/>
                </p:oleObj>
              </mc:Choice>
              <mc:Fallback>
                <p:oleObj name="方程式" r:id="rId9" imgW="2793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141663"/>
                        <a:ext cx="75565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Purposes of the algorithm</a:t>
            </a:r>
          </a:p>
          <a:p>
            <a:pPr lvl="2"/>
            <a:r>
              <a:rPr lang="en-US" altLang="zh-TW"/>
              <a:t>Remove salt-and-pepper (impulse) noise</a:t>
            </a:r>
          </a:p>
          <a:p>
            <a:pPr lvl="2"/>
            <a:r>
              <a:rPr lang="en-US" altLang="zh-TW"/>
              <a:t>Provide smoothing</a:t>
            </a:r>
          </a:p>
          <a:p>
            <a:pPr lvl="2"/>
            <a:r>
              <a:rPr lang="en-US" altLang="zh-TW"/>
              <a:t>Reduce distortion, such as excessive thinning or thickening of object boundaries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9013"/>
            <a:ext cx="9144000" cy="387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Periodic Noise Reduction by Frequency Domain Filtering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Bandreject filters</a:t>
            </a:r>
          </a:p>
          <a:p>
            <a:pPr lvl="1"/>
            <a:r>
              <a:rPr lang="en-US" altLang="zh-TW"/>
              <a:t>Ideal bandreject filter</a:t>
            </a: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614363" y="2708275"/>
          <a:ext cx="8196262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方程式" r:id="rId3" imgW="2743200" imgH="1143000" progId="Equation.3">
                  <p:embed/>
                </p:oleObj>
              </mc:Choice>
              <mc:Fallback>
                <p:oleObj name="方程式" r:id="rId3" imgW="27432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2708275"/>
                        <a:ext cx="8196262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2074863" y="5956300"/>
          <a:ext cx="6832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3" name="方程式" r:id="rId5" imgW="2286000" imgH="266400" progId="Equation.3">
                  <p:embed/>
                </p:oleObj>
              </mc:Choice>
              <mc:Fallback>
                <p:oleObj name="方程式" r:id="rId5" imgW="228600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956300"/>
                        <a:ext cx="68326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Butterworth bandreject filter of order 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Gaussian bandreject filter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2293938" y="2381250"/>
          <a:ext cx="5807075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方程式" r:id="rId3" imgW="1942920" imgH="698400" progId="Equation.3">
                  <p:embed/>
                </p:oleObj>
              </mc:Choice>
              <mc:Fallback>
                <p:oleObj name="方程式" r:id="rId3" imgW="1942920" imgH="69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2381250"/>
                        <a:ext cx="5807075" cy="205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2808288" y="5157788"/>
          <a:ext cx="4932362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方程式" r:id="rId5" imgW="1650960" imgH="431640" progId="Equation.3">
                  <p:embed/>
                </p:oleObj>
              </mc:Choice>
              <mc:Fallback>
                <p:oleObj name="方程式" r:id="rId5" imgW="16509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5157788"/>
                        <a:ext cx="4932362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6813"/>
            <a:ext cx="914400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3588"/>
            <a:ext cx="9144000" cy="552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Noise Models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700213"/>
            <a:ext cx="7313612" cy="5030787"/>
          </a:xfrm>
        </p:spPr>
        <p:txBody>
          <a:bodyPr/>
          <a:lstStyle/>
          <a:p>
            <a:r>
              <a:rPr lang="en-US" altLang="zh-TW"/>
              <a:t>Sources of noise</a:t>
            </a:r>
          </a:p>
          <a:p>
            <a:pPr lvl="1"/>
            <a:r>
              <a:rPr lang="en-US" altLang="zh-TW"/>
              <a:t>Image acquisition, digitization, transmission</a:t>
            </a:r>
          </a:p>
          <a:p>
            <a:r>
              <a:rPr lang="en-US" altLang="zh-TW"/>
              <a:t>White noise</a:t>
            </a:r>
          </a:p>
          <a:p>
            <a:pPr lvl="1"/>
            <a:r>
              <a:rPr lang="en-US" altLang="zh-TW"/>
              <a:t>The Fourier spectrum of noise is constant</a:t>
            </a:r>
          </a:p>
          <a:p>
            <a:r>
              <a:rPr lang="en-US" altLang="zh-TW"/>
              <a:t>Assuming</a:t>
            </a:r>
          </a:p>
          <a:p>
            <a:pPr lvl="1"/>
            <a:r>
              <a:rPr lang="en-US" altLang="zh-TW"/>
              <a:t>Noise is independent of spatial coordinates</a:t>
            </a:r>
          </a:p>
          <a:p>
            <a:pPr lvl="1"/>
            <a:r>
              <a:rPr lang="en-US" altLang="zh-TW"/>
              <a:t>Noise is uncorrelated with respect to the image itself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Bandpass filters</a:t>
            </a:r>
          </a:p>
        </p:txBody>
      </p:sp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2724150" y="2708275"/>
          <a:ext cx="39512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方程式" r:id="rId3" imgW="1460160" imgH="241200" progId="Equation.3">
                  <p:embed/>
                </p:oleObj>
              </mc:Choice>
              <mc:Fallback>
                <p:oleObj name="方程式" r:id="rId3" imgW="14601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2708275"/>
                        <a:ext cx="39512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65288"/>
            <a:ext cx="6048375" cy="451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078163"/>
            <a:ext cx="255587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Notch filters</a:t>
            </a:r>
          </a:p>
          <a:p>
            <a:pPr lvl="1"/>
            <a:r>
              <a:rPr lang="en-US" altLang="zh-TW"/>
              <a:t>Ideal notch reject filter</a:t>
            </a: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404813" y="3306763"/>
          <a:ext cx="861377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方程式" r:id="rId3" imgW="2882880" imgH="457200" progId="Equation.3">
                  <p:embed/>
                </p:oleObj>
              </mc:Choice>
              <mc:Fallback>
                <p:oleObj name="方程式" r:id="rId3" imgW="28828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3306763"/>
                        <a:ext cx="8613775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414338" y="4868863"/>
          <a:ext cx="87296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" name="方程式" r:id="rId5" imgW="2920680" imgH="279360" progId="Equation.3">
                  <p:embed/>
                </p:oleObj>
              </mc:Choice>
              <mc:Fallback>
                <p:oleObj name="方程式" r:id="rId5" imgW="292068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4868863"/>
                        <a:ext cx="872966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6"/>
          <p:cNvGraphicFramePr>
            <a:graphicFrameLocks noChangeAspect="1"/>
          </p:cNvGraphicFramePr>
          <p:nvPr/>
        </p:nvGraphicFramePr>
        <p:xfrm>
          <a:off x="376238" y="5700713"/>
          <a:ext cx="87677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2" name="方程式" r:id="rId7" imgW="2933640" imgH="279360" progId="Equation.3">
                  <p:embed/>
                </p:oleObj>
              </mc:Choice>
              <mc:Fallback>
                <p:oleObj name="方程式" r:id="rId7" imgW="2933640" imgH="2793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5700713"/>
                        <a:ext cx="876776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Butterworth notch reject filter of order n</a:t>
            </a:r>
          </a:p>
        </p:txBody>
      </p:sp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1812925" y="2957513"/>
          <a:ext cx="6072188" cy="205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" name="方程式" r:id="rId3" imgW="2031840" imgH="698400" progId="Equation.3">
                  <p:embed/>
                </p:oleObj>
              </mc:Choice>
              <mc:Fallback>
                <p:oleObj name="方程式" r:id="rId3" imgW="2031840" imgH="69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2957513"/>
                        <a:ext cx="6072188" cy="205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Gaussian notch reject filter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246313" y="2601913"/>
          <a:ext cx="512127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方程式" r:id="rId3" imgW="1714320" imgH="406080" progId="Equation.3">
                  <p:embed/>
                </p:oleObj>
              </mc:Choice>
              <mc:Fallback>
                <p:oleObj name="方程式" r:id="rId3" imgW="1714320" imgH="4060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2601913"/>
                        <a:ext cx="5121275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491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Notch pass filter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2706688" y="2708275"/>
          <a:ext cx="3986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方程式" r:id="rId3" imgW="1473120" imgH="241200" progId="Equation.3">
                  <p:embed/>
                </p:oleObj>
              </mc:Choice>
              <mc:Fallback>
                <p:oleObj name="方程式" r:id="rId3" imgW="14731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2708275"/>
                        <a:ext cx="3986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0"/>
            <a:ext cx="73437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Optimum notch filtering</a:t>
            </a:r>
          </a:p>
        </p:txBody>
      </p:sp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6388"/>
            <a:ext cx="9144000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pPr lvl="1"/>
            <a:r>
              <a:rPr lang="en-US" altLang="zh-TW"/>
              <a:t>Interference noise pattern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Interference noise pattern in the spatial domain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Subtract from               a weighted portion of               to obtain an estimate of </a:t>
            </a: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2482850" y="2509838"/>
          <a:ext cx="44338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方程式" r:id="rId3" imgW="1638000" imgH="228600" progId="Equation.3">
                  <p:embed/>
                </p:oleObj>
              </mc:Choice>
              <mc:Fallback>
                <p:oleObj name="方程式" r:id="rId3" imgW="16380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2509838"/>
                        <a:ext cx="4433888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2581275" y="4127500"/>
          <a:ext cx="52593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方程式" r:id="rId5" imgW="1942920" imgH="241200" progId="Equation.3">
                  <p:embed/>
                </p:oleObj>
              </mc:Choice>
              <mc:Fallback>
                <p:oleObj name="方程式" r:id="rId5" imgW="194292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4127500"/>
                        <a:ext cx="52593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2533650" y="6149975"/>
          <a:ext cx="5534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3" name="方程式" r:id="rId7" imgW="2044440" imgH="241200" progId="Equation.3">
                  <p:embed/>
                </p:oleObj>
              </mc:Choice>
              <mc:Fallback>
                <p:oleObj name="方程式" r:id="rId7" imgW="204444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6149975"/>
                        <a:ext cx="55340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4643438" y="4941888"/>
          <a:ext cx="12731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name="方程式" r:id="rId9" imgW="469800" imgH="203040" progId="Equation.3">
                  <p:embed/>
                </p:oleObj>
              </mc:Choice>
              <mc:Fallback>
                <p:oleObj name="方程式" r:id="rId9" imgW="46980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941888"/>
                        <a:ext cx="12731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4013200" y="5300663"/>
          <a:ext cx="12382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方程式" r:id="rId11" imgW="457200" imgH="203040" progId="Equation.3">
                  <p:embed/>
                </p:oleObj>
              </mc:Choice>
              <mc:Fallback>
                <p:oleObj name="方程式" r:id="rId11" imgW="45720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5300663"/>
                        <a:ext cx="12382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4195763" y="5691188"/>
          <a:ext cx="13065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6" name="方程式" r:id="rId13" imgW="482400" imgH="203040" progId="Equation.3">
                  <p:embed/>
                </p:oleObj>
              </mc:Choice>
              <mc:Fallback>
                <p:oleObj name="方程式" r:id="rId13" imgW="48240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3" y="5691188"/>
                        <a:ext cx="13065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r>
              <a:rPr lang="en-US" altLang="zh-TW"/>
              <a:t>Gaussian noise</a:t>
            </a:r>
          </a:p>
          <a:p>
            <a:pPr lvl="1"/>
            <a:r>
              <a:rPr lang="en-US" altLang="zh-TW"/>
              <a:t>The PDF of a Gaussian random variable, z,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Mean:</a:t>
            </a:r>
          </a:p>
          <a:p>
            <a:pPr lvl="1"/>
            <a:r>
              <a:rPr lang="en-US" altLang="zh-TW"/>
              <a:t>Standard deviation:</a:t>
            </a:r>
          </a:p>
          <a:p>
            <a:pPr lvl="1"/>
            <a:r>
              <a:rPr lang="en-US" altLang="zh-TW"/>
              <a:t>Variance: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2914650" y="3090863"/>
          <a:ext cx="408781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方程式" r:id="rId3" imgW="1511280" imgH="419040" progId="Equation.3">
                  <p:embed/>
                </p:oleObj>
              </mc:Choice>
              <mc:Fallback>
                <p:oleObj name="方程式" r:id="rId3" imgW="151128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3090863"/>
                        <a:ext cx="4087813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3382963" y="4656138"/>
          <a:ext cx="342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方程式" r:id="rId5" imgW="126720" imgH="152280" progId="Equation.3">
                  <p:embed/>
                </p:oleObj>
              </mc:Choice>
              <mc:Fallback>
                <p:oleObj name="方程式" r:id="rId5" imgW="126720" imgH="152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4656138"/>
                        <a:ext cx="3429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5580063" y="5157788"/>
          <a:ext cx="4127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3" name="方程式" r:id="rId7" imgW="152280" imgH="139680" progId="Equation.3">
                  <p:embed/>
                </p:oleObj>
              </mc:Choice>
              <mc:Fallback>
                <p:oleObj name="方程式" r:id="rId7" imgW="152280" imgH="139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157788"/>
                        <a:ext cx="41275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3924300" y="5445125"/>
          <a:ext cx="5508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方程式" r:id="rId9" imgW="203040" imgH="203040" progId="Equation.3">
                  <p:embed/>
                </p:oleObj>
              </mc:Choice>
              <mc:Fallback>
                <p:oleObj name="方程式" r:id="rId9" imgW="20304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45125"/>
                        <a:ext cx="5508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Minimize the local variance of </a:t>
            </a:r>
          </a:p>
          <a:p>
            <a:pPr lvl="1"/>
            <a:r>
              <a:rPr lang="en-US" altLang="zh-TW"/>
              <a:t>The detailed steps are listed in Page 341</a:t>
            </a:r>
          </a:p>
          <a:p>
            <a:pPr lvl="1"/>
            <a:r>
              <a:rPr lang="en-US" altLang="zh-TW"/>
              <a:t>Result</a:t>
            </a:r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7164388" y="1700213"/>
          <a:ext cx="13065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方程式" r:id="rId3" imgW="482400" imgH="241200" progId="Equation.3">
                  <p:embed/>
                </p:oleObj>
              </mc:Choice>
              <mc:Fallback>
                <p:oleObj name="方程式" r:id="rId3" imgW="48240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700213"/>
                        <a:ext cx="1306512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797050" y="4062413"/>
          <a:ext cx="6735763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name="方程式" r:id="rId5" imgW="2489040" imgH="482400" progId="Equation.3">
                  <p:embed/>
                </p:oleObj>
              </mc:Choice>
              <mc:Fallback>
                <p:oleObj name="方程式" r:id="rId5" imgW="248904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4062413"/>
                        <a:ext cx="6735763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11188"/>
            <a:ext cx="5688013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708275"/>
            <a:ext cx="2322512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7138"/>
            <a:ext cx="9144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8913"/>
            <a:ext cx="6624638" cy="657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265488"/>
            <a:ext cx="2411412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Linear, Position-Invariant Degradations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Input-output relationship</a:t>
            </a: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2590800" y="2636838"/>
          <a:ext cx="49466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5" name="方程式" r:id="rId3" imgW="1828800" imgH="203040" progId="Equation.3">
                  <p:embed/>
                </p:oleObj>
              </mc:Choice>
              <mc:Fallback>
                <p:oleObj name="方程式" r:id="rId3" imgW="18288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36838"/>
                        <a:ext cx="494665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3059113" y="4508500"/>
          <a:ext cx="34686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6" name="方程式" r:id="rId5" imgW="1282680" imgH="203040" progId="Equation.3">
                  <p:embed/>
                </p:oleObj>
              </mc:Choice>
              <mc:Fallback>
                <p:oleObj name="方程式" r:id="rId5" imgW="12826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508500"/>
                        <a:ext cx="34686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4932363" y="3573463"/>
          <a:ext cx="185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7" name="方程式" r:id="rId7" imgW="685800" imgH="203040" progId="Equation.3">
                  <p:embed/>
                </p:oleObj>
              </mc:Choice>
              <mc:Fallback>
                <p:oleObj name="方程式" r:id="rId7" imgW="68580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573463"/>
                        <a:ext cx="185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AutoShape 7"/>
          <p:cNvSpPr>
            <a:spLocks noChangeArrowheads="1"/>
          </p:cNvSpPr>
          <p:nvPr/>
        </p:nvSpPr>
        <p:spPr bwMode="auto">
          <a:xfrm>
            <a:off x="4356100" y="3284538"/>
            <a:ext cx="287338" cy="1152525"/>
          </a:xfrm>
          <a:prstGeom prst="downArrow">
            <a:avLst>
              <a:gd name="adj1" fmla="val 50000"/>
              <a:gd name="adj2" fmla="val 1002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 is linear if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Additivity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063750" y="2420938"/>
          <a:ext cx="6251575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2" name="方程式" r:id="rId3" imgW="2311200" imgH="457200" progId="Equation.3">
                  <p:embed/>
                </p:oleObj>
              </mc:Choice>
              <mc:Fallback>
                <p:oleObj name="方程式" r:id="rId3" imgW="2311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2420938"/>
                        <a:ext cx="6251575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2124075" y="4791075"/>
          <a:ext cx="587375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方程式" r:id="rId5" imgW="2171520" imgH="457200" progId="Equation.3">
                  <p:embed/>
                </p:oleObj>
              </mc:Choice>
              <mc:Fallback>
                <p:oleObj name="方程式" r:id="rId5" imgW="217152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791075"/>
                        <a:ext cx="587375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Homogeneity</a:t>
            </a:r>
          </a:p>
          <a:p>
            <a:pPr lvl="1"/>
            <a:endParaRPr lang="zh-TW" altLang="en-US"/>
          </a:p>
          <a:p>
            <a:pPr lvl="1"/>
            <a:endParaRPr lang="zh-TW" altLang="en-US"/>
          </a:p>
          <a:p>
            <a:pPr lvl="1"/>
            <a:r>
              <a:rPr lang="en-US" altLang="zh-TW"/>
              <a:t>Position (or space) invariant</a:t>
            </a:r>
          </a:p>
          <a:p>
            <a:pPr lvl="1"/>
            <a:endParaRPr lang="en-US" altLang="zh-TW"/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955925" y="2492375"/>
          <a:ext cx="44989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6" name="方程式" r:id="rId3" imgW="1663560" imgH="215640" progId="Equation.3">
                  <p:embed/>
                </p:oleObj>
              </mc:Choice>
              <mc:Fallback>
                <p:oleObj name="方程式" r:id="rId3" imgW="16635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2492375"/>
                        <a:ext cx="44989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2527300" y="3860800"/>
          <a:ext cx="614838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7" name="方程式" r:id="rId5" imgW="2273040" imgH="203040" progId="Equation.3">
                  <p:embed/>
                </p:oleObj>
              </mc:Choice>
              <mc:Fallback>
                <p:oleObj name="方程式" r:id="rId5" imgW="22730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860800"/>
                        <a:ext cx="614838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In terms of a continuous impulse function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1187450" y="2898775"/>
          <a:ext cx="755808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0" name="方程式" r:id="rId3" imgW="2793960" imgH="330120" progId="Equation.3">
                  <p:embed/>
                </p:oleObj>
              </mc:Choice>
              <mc:Fallback>
                <p:oleObj name="方程式" r:id="rId3" imgW="279396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898775"/>
                        <a:ext cx="755808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1112838" y="4076700"/>
          <a:ext cx="741997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1" name="方程式" r:id="rId5" imgW="2743200" imgH="609480" progId="Equation.3">
                  <p:embed/>
                </p:oleObj>
              </mc:Choice>
              <mc:Fallback>
                <p:oleObj name="方程式" r:id="rId5" imgW="2743200" imgH="609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4076700"/>
                        <a:ext cx="7419975" cy="164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1258888" y="2305050"/>
          <a:ext cx="7145337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方程式" r:id="rId3" imgW="2641320" imgH="1244520" progId="Equation.3">
                  <p:embed/>
                </p:oleObj>
              </mc:Choice>
              <mc:Fallback>
                <p:oleObj name="方程式" r:id="rId3" imgW="2641320" imgH="1244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05050"/>
                        <a:ext cx="7145337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pPr lvl="1"/>
            <a:r>
              <a:rPr lang="en-US" altLang="zh-TW"/>
              <a:t>Impulse response of H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In optics, the impulse becomes a point of light</a:t>
            </a:r>
          </a:p>
          <a:p>
            <a:pPr lvl="1"/>
            <a:r>
              <a:rPr lang="en-US" altLang="zh-TW"/>
              <a:t>Point spread function (PSF)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All physical optical systems blur (spread) a point of light to some degree</a:t>
            </a: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2592388" y="2528888"/>
          <a:ext cx="61563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8" name="方程式" r:id="rId3" imgW="2044440" imgH="203040" progId="Equation.3">
                  <p:embed/>
                </p:oleObj>
              </mc:Choice>
              <mc:Fallback>
                <p:oleObj name="方程式" r:id="rId3" imgW="20444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2528888"/>
                        <a:ext cx="61563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2700338" y="4724400"/>
          <a:ext cx="244951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9" name="方程式" r:id="rId5" imgW="774360" imgH="203040" progId="Equation.3">
                  <p:embed/>
                </p:oleObj>
              </mc:Choice>
              <mc:Fallback>
                <p:oleObj name="方程式" r:id="rId5" imgW="7743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24400"/>
                        <a:ext cx="244951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70% of its values will be in the range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95% of its values will be in the range</a:t>
            </a:r>
          </a:p>
          <a:p>
            <a:pPr lvl="1"/>
            <a:endParaRPr lang="zh-TW" altLang="en-US"/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3038475" y="2492375"/>
          <a:ext cx="278606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方程式" r:id="rId3" imgW="1028520" imgH="215640" progId="Equation.3">
                  <p:embed/>
                </p:oleObj>
              </mc:Choice>
              <mc:Fallback>
                <p:oleObj name="方程式" r:id="rId3" imgW="10285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2492375"/>
                        <a:ext cx="2786063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3049588" y="3860800"/>
          <a:ext cx="31988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方程式" r:id="rId5" imgW="1180800" imgH="215640" progId="Equation.3">
                  <p:embed/>
                </p:oleObj>
              </mc:Choice>
              <mc:Fallback>
                <p:oleObj name="方程式" r:id="rId5" imgW="11808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860800"/>
                        <a:ext cx="31988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Superposition (or Fredholm) integral of the first kind</a:t>
            </a:r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1666875" y="2830513"/>
          <a:ext cx="7369175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方程式" r:id="rId3" imgW="2260440" imgH="558720" progId="Equation.3">
                  <p:embed/>
                </p:oleObj>
              </mc:Choice>
              <mc:Fallback>
                <p:oleObj name="方程式" r:id="rId3" imgW="226044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2830513"/>
                        <a:ext cx="7369175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If H is position invariant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Convolution integral</a:t>
            </a:r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2195513" y="2600325"/>
          <a:ext cx="66151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6" name="方程式" r:id="rId3" imgW="2197080" imgH="203040" progId="Equation.3">
                  <p:embed/>
                </p:oleObj>
              </mc:Choice>
              <mc:Fallback>
                <p:oleObj name="方程式" r:id="rId3" imgW="21970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600325"/>
                        <a:ext cx="66151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1116013" y="4414838"/>
          <a:ext cx="7907337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7" name="方程式" r:id="rId5" imgW="2425680" imgH="558720" progId="Equation.3">
                  <p:embed/>
                </p:oleObj>
              </mc:Choice>
              <mc:Fallback>
                <p:oleObj name="方程式" r:id="rId5" imgW="242568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414838"/>
                        <a:ext cx="7907337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In the presence of additive noise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If H is position invariant</a:t>
            </a:r>
          </a:p>
        </p:txBody>
      </p:sp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755650" y="2636838"/>
          <a:ext cx="8402638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0" name="方程式" r:id="rId3" imgW="2577960" imgH="558720" progId="Equation.3">
                  <p:embed/>
                </p:oleObj>
              </mc:Choice>
              <mc:Fallback>
                <p:oleObj name="方程式" r:id="rId3" imgW="257796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36838"/>
                        <a:ext cx="8402638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250825" y="4941888"/>
          <a:ext cx="8940800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1" name="方程式" r:id="rId5" imgW="2743200" imgH="558720" progId="Equation.3">
                  <p:embed/>
                </p:oleObj>
              </mc:Choice>
              <mc:Fallback>
                <p:oleObj name="方程式" r:id="rId5" imgW="2743200" imgH="558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941888"/>
                        <a:ext cx="8940800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If H is position invariant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Restoration approach</a:t>
            </a:r>
          </a:p>
          <a:p>
            <a:pPr lvl="2"/>
            <a:r>
              <a:rPr lang="en-US" altLang="zh-TW"/>
              <a:t>Image deconvolution</a:t>
            </a:r>
          </a:p>
          <a:p>
            <a:pPr lvl="2"/>
            <a:r>
              <a:rPr lang="en-US" altLang="zh-TW"/>
              <a:t>Deconvolution filter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2082800" y="2420938"/>
          <a:ext cx="69532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4" name="方程式" r:id="rId3" imgW="2133360" imgH="203040" progId="Equation.3">
                  <p:embed/>
                </p:oleObj>
              </mc:Choice>
              <mc:Fallback>
                <p:oleObj name="方程式" r:id="rId3" imgW="21333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2420938"/>
                        <a:ext cx="695325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2195513" y="3284538"/>
          <a:ext cx="674687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5" name="方程式" r:id="rId5" imgW="2070000" imgH="203040" progId="Equation.3">
                  <p:embed/>
                </p:oleObj>
              </mc:Choice>
              <mc:Fallback>
                <p:oleObj name="方程式" r:id="rId5" imgW="20700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284538"/>
                        <a:ext cx="674687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Estimating the Degradation Function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Estimation by image observation</a:t>
            </a:r>
          </a:p>
          <a:p>
            <a:pPr lvl="1"/>
            <a:r>
              <a:rPr lang="en-US" altLang="zh-TW"/>
              <a:t>In order to reduce the effect of noise in our observation, we would look for areas of strong signal content</a:t>
            </a:r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2916238" y="3933825"/>
          <a:ext cx="35941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" name="方程式" r:id="rId3" imgW="1193760" imgH="444240" progId="Equation.3">
                  <p:embed/>
                </p:oleObj>
              </mc:Choice>
              <mc:Fallback>
                <p:oleObj name="方程式" r:id="rId3" imgW="119376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933825"/>
                        <a:ext cx="35941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r>
              <a:rPr lang="en-US" altLang="zh-TW"/>
              <a:t>Estimation by experimentation</a:t>
            </a:r>
          </a:p>
          <a:p>
            <a:pPr lvl="1"/>
            <a:r>
              <a:rPr lang="en-US" altLang="zh-TW"/>
              <a:t>Obtain the impulse response of the degradation by imaging an impulse (small dot of light) using the same system settings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Observed image</a:t>
            </a:r>
          </a:p>
          <a:p>
            <a:pPr lvl="1"/>
            <a:r>
              <a:rPr lang="en-US" altLang="zh-TW"/>
              <a:t>The strength of the impulse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3068638" y="4005263"/>
          <a:ext cx="328771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8" name="方程式" r:id="rId3" imgW="1091880" imgH="393480" progId="Equation.3">
                  <p:embed/>
                </p:oleObj>
              </mc:Choice>
              <mc:Fallback>
                <p:oleObj name="方程式" r:id="rId3" imgW="109188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4005263"/>
                        <a:ext cx="3287712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5148263" y="5373688"/>
          <a:ext cx="11525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9" name="方程式" r:id="rId5" imgW="469800" imgH="203040" progId="Equation.3">
                  <p:embed/>
                </p:oleObj>
              </mc:Choice>
              <mc:Fallback>
                <p:oleObj name="方程式" r:id="rId5" imgW="4698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373688"/>
                        <a:ext cx="11525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6948488" y="5805488"/>
          <a:ext cx="3746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0" name="方程式" r:id="rId7" imgW="152280" imgH="164880" progId="Equation.3">
                  <p:embed/>
                </p:oleObj>
              </mc:Choice>
              <mc:Fallback>
                <p:oleObj name="方程式" r:id="rId7" imgW="15228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805488"/>
                        <a:ext cx="3746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8988"/>
            <a:ext cx="9144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Estimation by modeling</a:t>
            </a:r>
          </a:p>
          <a:p>
            <a:pPr lvl="1"/>
            <a:r>
              <a:rPr lang="en-US" altLang="zh-TW"/>
              <a:t>Hufnagel and Stanley</a:t>
            </a:r>
          </a:p>
          <a:p>
            <a:pPr lvl="1"/>
            <a:r>
              <a:rPr lang="en-US" altLang="zh-TW"/>
              <a:t>Physical characteristic of atmospheric turbulence</a:t>
            </a:r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2835275" y="3956050"/>
          <a:ext cx="35941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方程式" r:id="rId3" imgW="1193760" imgH="330120" progId="Equation.3">
                  <p:embed/>
                </p:oleObj>
              </mc:Choice>
              <mc:Fallback>
                <p:oleObj name="方程式" r:id="rId3" imgW="119376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3956050"/>
                        <a:ext cx="35941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497888" cy="681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Image motion</a:t>
            </a:r>
          </a:p>
        </p:txBody>
      </p:sp>
      <p:graphicFrame>
        <p:nvGraphicFramePr>
          <p:cNvPr id="103428" name="Object 4"/>
          <p:cNvGraphicFramePr>
            <a:graphicFrameLocks noChangeAspect="1"/>
          </p:cNvGraphicFramePr>
          <p:nvPr/>
        </p:nvGraphicFramePr>
        <p:xfrm>
          <a:off x="1763713" y="2281238"/>
          <a:ext cx="711993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4" name="方程式" r:id="rId3" imgW="2184120" imgH="330120" progId="Equation.3">
                  <p:embed/>
                </p:oleObj>
              </mc:Choice>
              <mc:Fallback>
                <p:oleObj name="方程式" r:id="rId3" imgW="218412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281238"/>
                        <a:ext cx="7119937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r>
              <a:rPr lang="en-US" altLang="zh-TW"/>
              <a:t>Rayleigh noise</a:t>
            </a:r>
          </a:p>
          <a:p>
            <a:pPr lvl="1"/>
            <a:r>
              <a:rPr lang="en-US" altLang="zh-TW"/>
              <a:t>The PDF of Rayleigh noise,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Mean: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Variance:</a:t>
            </a:r>
          </a:p>
          <a:p>
            <a:pPr lvl="1"/>
            <a:endParaRPr lang="en-US" altLang="zh-TW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486025" y="2792413"/>
          <a:ext cx="6046788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name="方程式" r:id="rId3" imgW="2234880" imgH="609480" progId="Equation.3">
                  <p:embed/>
                </p:oleObj>
              </mc:Choice>
              <mc:Fallback>
                <p:oleObj name="方程式" r:id="rId3" imgW="2234880" imgH="609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2792413"/>
                        <a:ext cx="6046788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3525838" y="4525963"/>
          <a:ext cx="2649537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方程式" r:id="rId5" imgW="977760" imgH="228600" progId="Equation.3">
                  <p:embed/>
                </p:oleObj>
              </mc:Choice>
              <mc:Fallback>
                <p:oleObj name="方程式" r:id="rId5" imgW="9777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4525963"/>
                        <a:ext cx="2649537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963988" y="5300663"/>
          <a:ext cx="2408237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方程式" r:id="rId7" imgW="888840" imgH="393480" progId="Equation.3">
                  <p:embed/>
                </p:oleObj>
              </mc:Choice>
              <mc:Fallback>
                <p:oleObj name="方程式" r:id="rId7" imgW="88884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5300663"/>
                        <a:ext cx="2408237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2" name="Object 4"/>
          <p:cNvGraphicFramePr>
            <a:graphicFrameLocks noChangeAspect="1"/>
          </p:cNvGraphicFramePr>
          <p:nvPr/>
        </p:nvGraphicFramePr>
        <p:xfrm>
          <a:off x="971550" y="1484313"/>
          <a:ext cx="7824788" cy="521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方程式" r:id="rId3" imgW="2400120" imgH="1600200" progId="Equation.3">
                  <p:embed/>
                </p:oleObj>
              </mc:Choice>
              <mc:Fallback>
                <p:oleObj name="方程式" r:id="rId3" imgW="2400120" imgH="160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484313"/>
                        <a:ext cx="7824788" cy="521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  <a:p>
            <a:endParaRPr lang="zh-TW" altLang="en-US"/>
          </a:p>
          <a:p>
            <a:endParaRPr lang="zh-TW" altLang="en-US"/>
          </a:p>
          <a:p>
            <a:endParaRPr lang="zh-TW" altLang="en-US"/>
          </a:p>
          <a:p>
            <a:endParaRPr lang="zh-TW" altLang="en-US"/>
          </a:p>
          <a:p>
            <a:pPr lvl="1"/>
            <a:r>
              <a:rPr lang="en-US" altLang="zh-TW"/>
              <a:t>Where</a:t>
            </a:r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1331913" y="1844675"/>
          <a:ext cx="7326312" cy="293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8" name="方程式" r:id="rId3" imgW="2247840" imgH="901440" progId="Equation.3">
                  <p:embed/>
                </p:oleObj>
              </mc:Choice>
              <mc:Fallback>
                <p:oleObj name="方程式" r:id="rId3" imgW="2247840" imgH="9014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44675"/>
                        <a:ext cx="7326312" cy="293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2195513" y="5459413"/>
          <a:ext cx="554196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9" name="方程式" r:id="rId5" imgW="1841400" imgH="330120" progId="Equation.3">
                  <p:embed/>
                </p:oleObj>
              </mc:Choice>
              <mc:Fallback>
                <p:oleObj name="方程式" r:id="rId5" imgW="184140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459413"/>
                        <a:ext cx="5541962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If                      and</a:t>
            </a:r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2771775" y="1789113"/>
          <a:ext cx="19621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8" name="方程式" r:id="rId3" imgW="799920" imgH="228600" progId="Equation.3">
                  <p:embed/>
                </p:oleObj>
              </mc:Choice>
              <mc:Fallback>
                <p:oleObj name="方程式" r:id="rId3" imgW="7999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789113"/>
                        <a:ext cx="196215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5795963" y="1773238"/>
          <a:ext cx="14017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9" name="方程式" r:id="rId5" imgW="571320" imgH="228600" progId="Equation.3">
                  <p:embed/>
                </p:oleObj>
              </mc:Choice>
              <mc:Fallback>
                <p:oleObj name="方程式" r:id="rId5" imgW="5713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773238"/>
                        <a:ext cx="140176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2555875" y="2349500"/>
          <a:ext cx="5541963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0" name="方程式" r:id="rId7" imgW="1841400" imgH="1079280" progId="Equation.3">
                  <p:embed/>
                </p:oleObj>
              </mc:Choice>
              <mc:Fallback>
                <p:oleObj name="方程式" r:id="rId7" imgW="1841400" imgH="1079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349500"/>
                        <a:ext cx="5541963" cy="324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If                      and</a:t>
            </a: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2771775" y="1789113"/>
          <a:ext cx="19621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2" name="方程式" r:id="rId3" imgW="799920" imgH="228600" progId="Equation.3">
                  <p:embed/>
                </p:oleObj>
              </mc:Choice>
              <mc:Fallback>
                <p:oleObj name="方程式" r:id="rId3" imgW="7999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789113"/>
                        <a:ext cx="196215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5675313" y="1773238"/>
          <a:ext cx="199231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3" name="方程式" r:id="rId5" imgW="812520" imgH="228600" progId="Equation.3">
                  <p:embed/>
                </p:oleObj>
              </mc:Choice>
              <mc:Fallback>
                <p:oleObj name="方程式" r:id="rId5" imgW="8125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1773238"/>
                        <a:ext cx="199231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1784350" y="2814638"/>
          <a:ext cx="7108825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4" name="方程式" r:id="rId7" imgW="2361960" imgH="634680" progId="Equation.3">
                  <p:embed/>
                </p:oleObj>
              </mc:Choice>
              <mc:Fallback>
                <p:oleObj name="方程式" r:id="rId7" imgW="2361960" imgH="6346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2814638"/>
                        <a:ext cx="7108825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44788"/>
            <a:ext cx="8027987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0"/>
            <a:ext cx="2047875" cy="270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Inverse Filtering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Direct inverse filtering</a:t>
            </a:r>
          </a:p>
          <a:p>
            <a:pPr lvl="1"/>
            <a:r>
              <a:rPr lang="en-US" altLang="zh-TW"/>
              <a:t>Limiting the analysis to frequencies near the origin</a:t>
            </a: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2338388" y="3487738"/>
          <a:ext cx="4970462" cy="26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方程式" r:id="rId3" imgW="1650960" imgH="863280" progId="Equation.3">
                  <p:embed/>
                </p:oleObj>
              </mc:Choice>
              <mc:Fallback>
                <p:oleObj name="方程式" r:id="rId3" imgW="1650960" imgH="8632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3487738"/>
                        <a:ext cx="4970462" cy="260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79375"/>
            <a:ext cx="8281988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Minimum Mean Square Error (Wiener) Filtering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5030787"/>
          </a:xfrm>
        </p:spPr>
        <p:txBody>
          <a:bodyPr/>
          <a:lstStyle/>
          <a:p>
            <a:r>
              <a:rPr lang="en-US" altLang="zh-TW"/>
              <a:t>Minimize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Terms</a:t>
            </a:r>
          </a:p>
          <a:p>
            <a:pPr lvl="1"/>
            <a:r>
              <a:rPr lang="en-US" altLang="zh-TW"/>
              <a:t>              = degradation function</a:t>
            </a:r>
          </a:p>
          <a:p>
            <a:pPr lvl="1"/>
            <a:r>
              <a:rPr lang="en-US" altLang="zh-TW"/>
              <a:t>              </a:t>
            </a:r>
          </a:p>
          <a:p>
            <a:pPr lvl="1"/>
            <a:r>
              <a:rPr lang="en-US" altLang="zh-TW"/>
              <a:t>              = complex conjugate of</a:t>
            </a:r>
          </a:p>
          <a:p>
            <a:pPr lvl="1"/>
            <a:r>
              <a:rPr lang="en-US" altLang="zh-TW"/>
              <a:t>              </a:t>
            </a:r>
          </a:p>
          <a:p>
            <a:pPr lvl="1"/>
            <a:r>
              <a:rPr lang="en-US" altLang="zh-TW"/>
              <a:t>              =</a:t>
            </a:r>
          </a:p>
          <a:p>
            <a:pPr lvl="1"/>
            <a:r>
              <a:rPr lang="en-US" altLang="zh-TW"/>
              <a:t>                      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2574925" y="2420938"/>
          <a:ext cx="26447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9" name="方程式" r:id="rId3" imgW="1079280" imgH="241200" progId="Equation.3">
                  <p:embed/>
                </p:oleObj>
              </mc:Choice>
              <mc:Fallback>
                <p:oleObj name="方程式" r:id="rId3" imgW="107928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2420938"/>
                        <a:ext cx="264477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/>
        </p:nvGraphicFramePr>
        <p:xfrm>
          <a:off x="2279650" y="3938588"/>
          <a:ext cx="12128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0" name="方程式" r:id="rId5" imgW="495000" imgH="203040" progId="Equation.3">
                  <p:embed/>
                </p:oleObj>
              </mc:Choice>
              <mc:Fallback>
                <p:oleObj name="方程式" r:id="rId5" imgW="4950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938588"/>
                        <a:ext cx="12128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2195513" y="4868863"/>
          <a:ext cx="14620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1" name="方程式" r:id="rId7" imgW="596880" imgH="203040" progId="Equation.3">
                  <p:embed/>
                </p:oleObj>
              </mc:Choice>
              <mc:Fallback>
                <p:oleObj name="方程式" r:id="rId7" imgW="5968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868863"/>
                        <a:ext cx="14620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5" name="Object 7"/>
          <p:cNvGraphicFramePr>
            <a:graphicFrameLocks noChangeAspect="1"/>
          </p:cNvGraphicFramePr>
          <p:nvPr/>
        </p:nvGraphicFramePr>
        <p:xfrm>
          <a:off x="7885113" y="4868863"/>
          <a:ext cx="12128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2" name="方程式" r:id="rId9" imgW="495000" imgH="203040" progId="Equation.3">
                  <p:embed/>
                </p:oleObj>
              </mc:Choice>
              <mc:Fallback>
                <p:oleObj name="方程式" r:id="rId9" imgW="4950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868863"/>
                        <a:ext cx="12128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6" name="Object 8"/>
          <p:cNvGraphicFramePr>
            <a:graphicFrameLocks noChangeAspect="1"/>
          </p:cNvGraphicFramePr>
          <p:nvPr/>
        </p:nvGraphicFramePr>
        <p:xfrm>
          <a:off x="2195513" y="5589588"/>
          <a:ext cx="14319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3" name="方程式" r:id="rId10" imgW="583920" imgH="279360" progId="Equation.3">
                  <p:embed/>
                </p:oleObj>
              </mc:Choice>
              <mc:Fallback>
                <p:oleObj name="方程式" r:id="rId10" imgW="58392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589588"/>
                        <a:ext cx="14319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9"/>
          <p:cNvGraphicFramePr>
            <a:graphicFrameLocks noChangeAspect="1"/>
          </p:cNvGraphicFramePr>
          <p:nvPr/>
        </p:nvGraphicFramePr>
        <p:xfrm>
          <a:off x="4140200" y="5734050"/>
          <a:ext cx="2581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4" name="方程式" r:id="rId12" imgW="1054080" imgH="203040" progId="Equation.3">
                  <p:embed/>
                </p:oleObj>
              </mc:Choice>
              <mc:Fallback>
                <p:oleObj name="方程式" r:id="rId12" imgW="105408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734050"/>
                        <a:ext cx="25812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                            = power spectrum of the noise</a:t>
            </a:r>
          </a:p>
          <a:p>
            <a:pPr lvl="1"/>
            <a:r>
              <a:rPr lang="en-US" altLang="zh-TW"/>
              <a:t>                            = power spectrum of the undegraded image</a:t>
            </a:r>
          </a:p>
          <a:p>
            <a:pPr lvl="1"/>
            <a:endParaRPr lang="zh-TW" altLang="en-US"/>
          </a:p>
        </p:txBody>
      </p:sp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2295525" y="1700213"/>
          <a:ext cx="2924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8" name="方程式" r:id="rId3" imgW="1193760" imgH="279360" progId="Equation.3">
                  <p:embed/>
                </p:oleObj>
              </mc:Choice>
              <mc:Fallback>
                <p:oleObj name="方程式" r:id="rId3" imgW="119376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1700213"/>
                        <a:ext cx="29241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2268538" y="2527300"/>
          <a:ext cx="2924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9" name="方程式" r:id="rId5" imgW="1193760" imgH="279360" progId="Equation.3">
                  <p:embed/>
                </p:oleObj>
              </mc:Choice>
              <mc:Fallback>
                <p:oleObj name="方程式" r:id="rId5" imgW="119376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27300"/>
                        <a:ext cx="29241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Wiener filter</a:t>
            </a:r>
          </a:p>
        </p:txBody>
      </p:sp>
      <p:graphicFrame>
        <p:nvGraphicFramePr>
          <p:cNvPr id="111620" name="Object 4"/>
          <p:cNvGraphicFramePr>
            <a:graphicFrameLocks noChangeAspect="1"/>
          </p:cNvGraphicFramePr>
          <p:nvPr/>
        </p:nvGraphicFramePr>
        <p:xfrm>
          <a:off x="1500188" y="2349500"/>
          <a:ext cx="7248525" cy="417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方程式" r:id="rId3" imgW="2958840" imgH="1701720" progId="Equation.3">
                  <p:embed/>
                </p:oleObj>
              </mc:Choice>
              <mc:Fallback>
                <p:oleObj name="方程式" r:id="rId3" imgW="2958840" imgH="1701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2349500"/>
                        <a:ext cx="7248525" cy="417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3"/>
            <a:ext cx="9144000" cy="645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Signal-to-noise ratio</a:t>
            </a:r>
          </a:p>
        </p:txBody>
      </p:sp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2382838" y="2595563"/>
          <a:ext cx="348456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方程式" r:id="rId3" imgW="1422360" imgH="838080" progId="Equation.3">
                  <p:embed/>
                </p:oleObj>
              </mc:Choice>
              <mc:Fallback>
                <p:oleObj name="方程式" r:id="rId3" imgW="1422360" imgH="8380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2595563"/>
                        <a:ext cx="3484562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Mean square error</a:t>
            </a:r>
          </a:p>
        </p:txBody>
      </p:sp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2393950" y="3973513"/>
          <a:ext cx="4914900" cy="211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5" name="方程式" r:id="rId3" imgW="2006280" imgH="863280" progId="Equation.3">
                  <p:embed/>
                </p:oleObj>
              </mc:Choice>
              <mc:Fallback>
                <p:oleObj name="方程式" r:id="rId3" imgW="2006280" imgH="863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3973513"/>
                        <a:ext cx="4914900" cy="211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2339975" y="2543175"/>
          <a:ext cx="56308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6" name="方程式" r:id="rId5" imgW="2298600" imgH="444240" progId="Equation.3">
                  <p:embed/>
                </p:oleObj>
              </mc:Choice>
              <mc:Fallback>
                <p:oleObj name="方程式" r:id="rId5" imgW="2298600" imgH="444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543175"/>
                        <a:ext cx="56308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White noise</a:t>
            </a:r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2411413" y="2420938"/>
          <a:ext cx="61595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0" name="方程式" r:id="rId3" imgW="2514600" imgH="558720" progId="Equation.3">
                  <p:embed/>
                </p:oleObj>
              </mc:Choice>
              <mc:Fallback>
                <p:oleObj name="方程式" r:id="rId3" imgW="251460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61595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13"/>
            <a:ext cx="9144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5270500"/>
            <a:ext cx="8148638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0"/>
            <a:ext cx="5832475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Constrained Least Squares Filtering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Vector-matrix form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                  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     ,      ,      :</a:t>
            </a:r>
          </a:p>
          <a:p>
            <a:pPr lvl="1"/>
            <a:r>
              <a:rPr lang="en-US" altLang="zh-TW"/>
              <a:t>     :</a:t>
            </a:r>
          </a:p>
        </p:txBody>
      </p:sp>
      <p:graphicFrame>
        <p:nvGraphicFramePr>
          <p:cNvPr id="113668" name="Object 4"/>
          <p:cNvGraphicFramePr>
            <a:graphicFrameLocks noChangeAspect="1"/>
          </p:cNvGraphicFramePr>
          <p:nvPr/>
        </p:nvGraphicFramePr>
        <p:xfrm>
          <a:off x="2268538" y="4941888"/>
          <a:ext cx="3111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7" name="方程式" r:id="rId3" imgW="126720" imgH="164880" progId="Equation.3">
                  <p:embed/>
                </p:oleObj>
              </mc:Choice>
              <mc:Fallback>
                <p:oleObj name="方程式" r:id="rId3" imgW="12672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41888"/>
                        <a:ext cx="3111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2290763" y="2492375"/>
          <a:ext cx="57372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8" name="方程式" r:id="rId5" imgW="2120760" imgH="203040" progId="Equation.3">
                  <p:embed/>
                </p:oleObj>
              </mc:Choice>
              <mc:Fallback>
                <p:oleObj name="方程式" r:id="rId5" imgW="21207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2492375"/>
                        <a:ext cx="57372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Object 6"/>
          <p:cNvGraphicFramePr>
            <a:graphicFrameLocks noChangeAspect="1"/>
          </p:cNvGraphicFramePr>
          <p:nvPr/>
        </p:nvGraphicFramePr>
        <p:xfrm>
          <a:off x="4643438" y="4868863"/>
          <a:ext cx="111918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9" name="方程式" r:id="rId7" imgW="457200" imgH="177480" progId="Equation.3">
                  <p:embed/>
                </p:oleObj>
              </mc:Choice>
              <mc:Fallback>
                <p:oleObj name="方程式" r:id="rId7" imgW="45720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868863"/>
                        <a:ext cx="1119187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1" name="Object 7"/>
          <p:cNvGraphicFramePr>
            <a:graphicFrameLocks noChangeAspect="1"/>
          </p:cNvGraphicFramePr>
          <p:nvPr/>
        </p:nvGraphicFramePr>
        <p:xfrm>
          <a:off x="2987675" y="5373688"/>
          <a:ext cx="16176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0" name="方程式" r:id="rId9" imgW="660240" imgH="177480" progId="Equation.3">
                  <p:embed/>
                </p:oleObj>
              </mc:Choice>
              <mc:Fallback>
                <p:oleObj name="方程式" r:id="rId9" imgW="660240" imgH="177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373688"/>
                        <a:ext cx="161766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2" name="Object 8"/>
          <p:cNvGraphicFramePr>
            <a:graphicFrameLocks noChangeAspect="1"/>
          </p:cNvGraphicFramePr>
          <p:nvPr/>
        </p:nvGraphicFramePr>
        <p:xfrm>
          <a:off x="2268538" y="5373688"/>
          <a:ext cx="40481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1" name="方程式" r:id="rId11" imgW="164880" imgH="164880" progId="Equation.3">
                  <p:embed/>
                </p:oleObj>
              </mc:Choice>
              <mc:Fallback>
                <p:oleObj name="方程式" r:id="rId11" imgW="164880" imgH="1648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373688"/>
                        <a:ext cx="404812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3924300" y="4941888"/>
          <a:ext cx="3111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2"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941888"/>
                        <a:ext cx="3111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4" name="Object 10"/>
          <p:cNvGraphicFramePr>
            <a:graphicFrameLocks noChangeAspect="1"/>
          </p:cNvGraphicFramePr>
          <p:nvPr/>
        </p:nvGraphicFramePr>
        <p:xfrm>
          <a:off x="3059113" y="4895850"/>
          <a:ext cx="2809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3" name="方程式" r:id="rId15" imgW="114120" imgH="164880" progId="Equation.3">
                  <p:embed/>
                </p:oleObj>
              </mc:Choice>
              <mc:Fallback>
                <p:oleObj name="方程式" r:id="rId15" imgW="114120" imgH="1648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895850"/>
                        <a:ext cx="280987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5" name="Object 11"/>
          <p:cNvGraphicFramePr>
            <a:graphicFrameLocks noChangeAspect="1"/>
          </p:cNvGraphicFramePr>
          <p:nvPr/>
        </p:nvGraphicFramePr>
        <p:xfrm>
          <a:off x="3995738" y="3860800"/>
          <a:ext cx="16811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4" name="方程式" r:id="rId17" imgW="685800" imgH="203040" progId="Equation.3">
                  <p:embed/>
                </p:oleObj>
              </mc:Choice>
              <mc:Fallback>
                <p:oleObj name="方程式" r:id="rId17" imgW="68580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860800"/>
                        <a:ext cx="16811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6" name="AutoShape 12"/>
          <p:cNvSpPr>
            <a:spLocks noChangeArrowheads="1"/>
          </p:cNvSpPr>
          <p:nvPr/>
        </p:nvSpPr>
        <p:spPr bwMode="auto">
          <a:xfrm>
            <a:off x="4787900" y="3141663"/>
            <a:ext cx="288925" cy="647700"/>
          </a:xfrm>
          <a:prstGeom prst="down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Minimize</a:t>
            </a:r>
          </a:p>
          <a:p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Subject to</a:t>
            </a:r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/>
        </p:nvGraphicFramePr>
        <p:xfrm>
          <a:off x="3219450" y="2517775"/>
          <a:ext cx="3881438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4" name="方程式" r:id="rId3" imgW="1434960" imgH="444240" progId="Equation.3">
                  <p:embed/>
                </p:oleObj>
              </mc:Choice>
              <mc:Fallback>
                <p:oleObj name="方程式" r:id="rId3" imgW="143496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517775"/>
                        <a:ext cx="3881438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3" name="Object 5"/>
          <p:cNvGraphicFramePr>
            <a:graphicFrameLocks noChangeAspect="1"/>
          </p:cNvGraphicFramePr>
          <p:nvPr/>
        </p:nvGraphicFramePr>
        <p:xfrm>
          <a:off x="3652838" y="4267200"/>
          <a:ext cx="23669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5" name="方程式" r:id="rId5" imgW="965160" imgH="342720" progId="Equation.3">
                  <p:embed/>
                </p:oleObj>
              </mc:Choice>
              <mc:Fallback>
                <p:oleObj name="方程式" r:id="rId5" imgW="965160" imgH="342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267200"/>
                        <a:ext cx="23669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solution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Where             is the Fourier transform of the function</a:t>
            </a:r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2195513" y="2489200"/>
          <a:ext cx="612933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4" name="方程式" r:id="rId3" imgW="2501640" imgH="558720" progId="Equation.3">
                  <p:embed/>
                </p:oleObj>
              </mc:Choice>
              <mc:Fallback>
                <p:oleObj name="方程式" r:id="rId3" imgW="250164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489200"/>
                        <a:ext cx="6129337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3348038" y="4005263"/>
          <a:ext cx="11207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方程式" r:id="rId5" imgW="457200" imgH="203040" progId="Equation.3">
                  <p:embed/>
                </p:oleObj>
              </mc:Choice>
              <mc:Fallback>
                <p:oleObj name="方程式" r:id="rId5" imgW="4572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005263"/>
                        <a:ext cx="11207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2987675" y="4797425"/>
          <a:ext cx="3735388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6" name="方程式" r:id="rId7" imgW="1523880" imgH="711000" progId="Equation.3">
                  <p:embed/>
                </p:oleObj>
              </mc:Choice>
              <mc:Fallback>
                <p:oleObj name="方程式" r:id="rId7" imgW="152388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797425"/>
                        <a:ext cx="3735388" cy="175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175"/>
            <a:ext cx="9144000" cy="409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Computing     by iteration</a:t>
            </a:r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Adjust      so that</a:t>
            </a:r>
          </a:p>
        </p:txBody>
      </p:sp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3973513" y="1916113"/>
          <a:ext cx="3111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4" name="方程式" r:id="rId3" imgW="126720" imgH="164880" progId="Equation.3">
                  <p:embed/>
                </p:oleObj>
              </mc:Choice>
              <mc:Fallback>
                <p:oleObj name="方程式" r:id="rId3" imgW="12672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1916113"/>
                        <a:ext cx="3111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3416300" y="2616200"/>
          <a:ext cx="1651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5" name="方程式" r:id="rId5" imgW="672840" imgH="241200" progId="Equation.3">
                  <p:embed/>
                </p:oleObj>
              </mc:Choice>
              <mc:Fallback>
                <p:oleObj name="方程式" r:id="rId5" imgW="6728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2616200"/>
                        <a:ext cx="16510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3348038" y="3500438"/>
          <a:ext cx="3111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6" name="方程式" r:id="rId7" imgW="126720" imgH="164880" progId="Equation.3">
                  <p:embed/>
                </p:oleObj>
              </mc:Choice>
              <mc:Fallback>
                <p:oleObj name="方程式" r:id="rId7" imgW="12672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00438"/>
                        <a:ext cx="3111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3" name="Object 7"/>
          <p:cNvGraphicFramePr>
            <a:graphicFrameLocks noChangeAspect="1"/>
          </p:cNvGraphicFramePr>
          <p:nvPr/>
        </p:nvGraphicFramePr>
        <p:xfrm>
          <a:off x="3175000" y="4030663"/>
          <a:ext cx="21177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7" name="方程式" r:id="rId8" imgW="863280" imgH="279360" progId="Equation.3">
                  <p:embed/>
                </p:oleObj>
              </mc:Choice>
              <mc:Fallback>
                <p:oleObj name="方程式" r:id="rId8" imgW="863280" imgH="2793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0" y="4030663"/>
                        <a:ext cx="211772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31944</TotalTime>
  <Words>1303</Words>
  <Application>Microsoft Office PowerPoint</Application>
  <PresentationFormat>如螢幕大小 (4:3)</PresentationFormat>
  <Paragraphs>364</Paragraphs>
  <Slides>115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22" baseType="lpstr">
      <vt:lpstr>Times New Roman</vt:lpstr>
      <vt:lpstr>新細明體</vt:lpstr>
      <vt:lpstr>Arial</vt:lpstr>
      <vt:lpstr>Verdana</vt:lpstr>
      <vt:lpstr>Wingdings</vt:lpstr>
      <vt:lpstr>Eclipse</vt:lpstr>
      <vt:lpstr>Microsoft 方程式編輯器 3.0</vt:lpstr>
      <vt:lpstr>Digital Image Processing</vt:lpstr>
      <vt:lpstr>A Model of the Image Degradation/Restoration Process</vt:lpstr>
      <vt:lpstr>PowerPoint 簡報</vt:lpstr>
      <vt:lpstr>PowerPoint 簡報</vt:lpstr>
      <vt:lpstr>Noise Models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Restoration in the Presence of Noise Only-Spatial Filtering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Periodic Noise Reduction by Frequency Domain Filtering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Linear, Position-Invariant Degradations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Estimating the Degradation Function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Inverse Filtering</vt:lpstr>
      <vt:lpstr>PowerPoint 簡報</vt:lpstr>
      <vt:lpstr>Minimum Mean Square Error (Wiener) Filtering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Constrained Least Squares Filtering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Geometric Mean FIlter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128</cp:revision>
  <dcterms:created xsi:type="dcterms:W3CDTF">1601-01-01T00:00:00Z</dcterms:created>
  <dcterms:modified xsi:type="dcterms:W3CDTF">2024-04-21T02:53:15Z</dcterms:modified>
</cp:coreProperties>
</file>